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2"/>
  </p:normalViewPr>
  <p:slideViewPr>
    <p:cSldViewPr snapToGrid="0">
      <p:cViewPr varScale="1">
        <p:scale>
          <a:sx n="104" d="100"/>
          <a:sy n="104" d="100"/>
        </p:scale>
        <p:origin x="89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B529D5-DE82-DB58-AF32-95124BFEE363}"/>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7C2AB548-9AF7-AE40-CBEA-8157CF8ACC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02F661FD-B223-6415-2CFF-A6D6CE0D1ABE}"/>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C3D17C56-F847-8404-AA29-4E0809E84F6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B2867CB-D664-D8EB-90D1-2CF6337878D7}"/>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2574009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5AF122-8EA9-44C3-8777-13C403A8AF4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B5717771-72D5-D707-C025-07D7FEA8F6B5}"/>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7B8C389-4178-BE80-07B9-DB85C34A735E}"/>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D5F72929-8EC8-62C4-8313-187C116B3CA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FB6A480-91CA-D562-03FD-9A0DB08D6BF0}"/>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2208423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E9B91C-75B9-C63C-0F2C-8BA7733D4B5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5DA16DB4-C519-54F5-6FCC-CF09289A4C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A600F00-8AD5-E4D8-26BC-D699E5A54658}"/>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3EFD7B1B-8868-F909-BA59-7E5F34251A5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1173487-6DDF-B9F6-914F-39B40CE8D029}"/>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821784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F585623-0A85-70AA-65CC-3E9B786FFF6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E80E164-D278-AB01-FDE3-E9E9B822443F}"/>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B345C3D-7C7E-681C-812D-18245E05A2B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05E821C-615D-6D85-EB5D-9635A0467DC6}"/>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6" name="Espace réservé du pied de page 5">
            <a:extLst>
              <a:ext uri="{FF2B5EF4-FFF2-40B4-BE49-F238E27FC236}">
                <a16:creationId xmlns:a16="http://schemas.microsoft.com/office/drawing/2014/main" id="{6953A25E-A0D2-062C-9784-F2AD4C31B7B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3DFCB05-F4EF-B368-F0E1-C9D15B25DB89}"/>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349849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68AE827-EA4E-9757-212B-625FCB87932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9B8EF863-6842-50C7-4384-081C4BCA98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80448F8-61C2-0E32-D5D3-B85A7FB65A9E}"/>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B9714F2B-DFCF-A619-CE73-0F22F29EA9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4438DCE-8DD6-B20D-BDA0-ED748B749AF5}"/>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E2848B96-EB62-132F-8B90-023F8D82222A}"/>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8" name="Espace réservé du pied de page 7">
            <a:extLst>
              <a:ext uri="{FF2B5EF4-FFF2-40B4-BE49-F238E27FC236}">
                <a16:creationId xmlns:a16="http://schemas.microsoft.com/office/drawing/2014/main" id="{C8F87659-98E2-7DD4-EFC6-3A6BCA3B04B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9385B88-4C61-1379-71DA-B15350B208A9}"/>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400128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26CD43-0B1F-48B1-3F47-398C20188D7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DCF4AD2-6396-41F7-FD95-DF08AEDDAA37}"/>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4" name="Espace réservé du pied de page 3">
            <a:extLst>
              <a:ext uri="{FF2B5EF4-FFF2-40B4-BE49-F238E27FC236}">
                <a16:creationId xmlns:a16="http://schemas.microsoft.com/office/drawing/2014/main" id="{645D1249-A8E2-7865-E97C-C2FC84EAA9DB}"/>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FCA6831-6355-35AD-E8CE-A64449A38858}"/>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1923593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6ACF253-D189-E98C-FD38-C0065E0C2BAA}"/>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3" name="Espace réservé du pied de page 2">
            <a:extLst>
              <a:ext uri="{FF2B5EF4-FFF2-40B4-BE49-F238E27FC236}">
                <a16:creationId xmlns:a16="http://schemas.microsoft.com/office/drawing/2014/main" id="{6A935423-DF86-21B4-F4D3-FF3C5ED67BC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B6D34BB2-E4D3-C8A0-1A87-02DC646827C5}"/>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3565866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8F28CE-DD6D-7E47-B744-DCC96FD132F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6CDCB4A8-466C-F7F9-1080-F15C7C2725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A2E50C4D-6E6A-4DC3-C836-F84152AE0A8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33519CA-800E-B3E2-6A8A-C0FC6866F1A9}"/>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6" name="Espace réservé du pied de page 5">
            <a:extLst>
              <a:ext uri="{FF2B5EF4-FFF2-40B4-BE49-F238E27FC236}">
                <a16:creationId xmlns:a16="http://schemas.microsoft.com/office/drawing/2014/main" id="{D6BA7AC6-BEE4-2CAB-7A67-3D814EBB4B5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A80108C-CF05-5825-C704-C58266671D34}"/>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13176639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ABD248-16EB-0967-1D92-7CB9405288E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FF551AD-8C88-AD62-8EE2-ECF9D43BA6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043334B8-6612-9DE4-BF7F-60E1D3DC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B492A87-3E48-CABE-1479-4A47DC4D51B5}"/>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6" name="Espace réservé du pied de page 5">
            <a:extLst>
              <a:ext uri="{FF2B5EF4-FFF2-40B4-BE49-F238E27FC236}">
                <a16:creationId xmlns:a16="http://schemas.microsoft.com/office/drawing/2014/main" id="{20ECC67D-59ED-B1FE-AF00-8DC244A1106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32FE2C3-C298-3480-82FA-7BFD0857508C}"/>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77370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CD42F5-E238-B989-1CFC-1CDBB2AF929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BFF281D-7E34-D068-367C-17EBF9E4F8B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5F6A05-0807-E7D8-EF44-40A47A28FCA5}"/>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FD98C63F-3D86-752D-C84A-9C9DCBF3BB6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D087624-1A7F-E6F7-955E-27BDBD3DB956}"/>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690763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16466DA-6CEF-F0E8-C0E5-83AC87D59EE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5B14C0A-C52D-CD32-6308-8E6B924E096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2003FF9-E390-FAED-F79E-AA7F8879FDDE}"/>
              </a:ext>
            </a:extLst>
          </p:cNvPr>
          <p:cNvSpPr>
            <a:spLocks noGrp="1"/>
          </p:cNvSpPr>
          <p:nvPr>
            <p:ph type="dt" sz="half" idx="10"/>
          </p:nvPr>
        </p:nvSpPr>
        <p:spPr/>
        <p:txBody>
          <a:bodyPr/>
          <a:lstStyle/>
          <a:p>
            <a:fld id="{BF9BF49A-2A31-DD43-A681-80CCDAF269F6}"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70B4610F-A0B7-038B-93A8-77E46282050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6811C20-B6F3-1DCD-4A5A-65B202D26DCD}"/>
              </a:ext>
            </a:extLst>
          </p:cNvPr>
          <p:cNvSpPr>
            <a:spLocks noGrp="1"/>
          </p:cNvSpPr>
          <p:nvPr>
            <p:ph type="sldNum" sz="quarter" idx="12"/>
          </p:nvPr>
        </p:nvSpPr>
        <p:spPr/>
        <p:txBody>
          <a:bodyPr/>
          <a:lstStyle/>
          <a:p>
            <a:fld id="{76B9D7AC-7BCA-BF49-90DE-FC45A5DF970F}" type="slidenum">
              <a:rPr lang="fr-FR" smtClean="0"/>
              <a:t>‹N°›</a:t>
            </a:fld>
            <a:endParaRPr lang="fr-FR"/>
          </a:p>
        </p:txBody>
      </p:sp>
    </p:spTree>
    <p:extLst>
      <p:ext uri="{BB962C8B-B14F-4D97-AF65-F5344CB8AC3E}">
        <p14:creationId xmlns:p14="http://schemas.microsoft.com/office/powerpoint/2010/main" val="968427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B098363-62EE-5194-8C5F-2C79F3EF76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6731640B-62C9-13A9-1A5A-C922BFEBF2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C512763-6A26-7943-9280-DD4D067595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9BF49A-2A31-DD43-A681-80CCDAF269F6}" type="datetimeFigureOut">
              <a:rPr lang="fr-FR" smtClean="0"/>
              <a:t>28/09/2026</a:t>
            </a:fld>
            <a:endParaRPr lang="fr-FR"/>
          </a:p>
        </p:txBody>
      </p:sp>
      <p:sp>
        <p:nvSpPr>
          <p:cNvPr id="5" name="Espace réservé du pied de page 4">
            <a:extLst>
              <a:ext uri="{FF2B5EF4-FFF2-40B4-BE49-F238E27FC236}">
                <a16:creationId xmlns:a16="http://schemas.microsoft.com/office/drawing/2014/main" id="{83BF5517-686C-D5E1-0B33-D322059AFB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A283401-46E1-3F91-7B40-D6128FD6514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B9D7AC-7BCA-BF49-90DE-FC45A5DF970F}" type="slidenum">
              <a:rPr lang="fr-FR" smtClean="0"/>
              <a:t>‹N°›</a:t>
            </a:fld>
            <a:endParaRPr lang="fr-FR"/>
          </a:p>
        </p:txBody>
      </p:sp>
    </p:spTree>
    <p:extLst>
      <p:ext uri="{BB962C8B-B14F-4D97-AF65-F5344CB8AC3E}">
        <p14:creationId xmlns:p14="http://schemas.microsoft.com/office/powerpoint/2010/main" val="2927986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4776892-EBE8-C9EF-1AF0-3C77305B579C}"/>
              </a:ext>
            </a:extLst>
          </p:cNvPr>
          <p:cNvSpPr/>
          <p:nvPr/>
        </p:nvSpPr>
        <p:spPr>
          <a:xfrm>
            <a:off x="3478232" y="2794340"/>
            <a:ext cx="5235536" cy="1754326"/>
          </a:xfrm>
          <a:prstGeom prst="rect">
            <a:avLst/>
          </a:prstGeom>
          <a:noFill/>
        </p:spPr>
        <p:txBody>
          <a:bodyPr wrap="none" lIns="91440" tIns="45720" rIns="91440" bIns="45720">
            <a:spAutoFit/>
          </a:bodyPr>
          <a:lstStyle/>
          <a:p>
            <a:pPr algn="ctr"/>
            <a:r>
              <a:rPr lang="fr-FR"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Acte des Apôtres.</a:t>
            </a:r>
          </a:p>
          <a:p>
            <a:pPr algn="ctr"/>
            <a:r>
              <a:rPr lang="fr-FR"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1,1-2,13.</a:t>
            </a:r>
          </a:p>
        </p:txBody>
      </p:sp>
    </p:spTree>
    <p:extLst>
      <p:ext uri="{BB962C8B-B14F-4D97-AF65-F5344CB8AC3E}">
        <p14:creationId xmlns:p14="http://schemas.microsoft.com/office/powerpoint/2010/main" val="4825676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205332-2142-B949-B987-AD557DE986D4}"/>
              </a:ext>
            </a:extLst>
          </p:cNvPr>
          <p:cNvSpPr/>
          <p:nvPr/>
        </p:nvSpPr>
        <p:spPr>
          <a:xfrm>
            <a:off x="4117161" y="2794340"/>
            <a:ext cx="3957686" cy="923330"/>
          </a:xfrm>
          <a:prstGeom prst="rect">
            <a:avLst/>
          </a:prstGeom>
          <a:noFill/>
        </p:spPr>
        <p:txBody>
          <a:bodyPr wrap="none" lIns="91440" tIns="45720" rIns="91440" bIns="45720">
            <a:spAutoFit/>
          </a:bodyPr>
          <a:lstStyle/>
          <a:p>
            <a:pPr algn="ctr"/>
            <a:r>
              <a:rPr lang="fr-FR"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Introduction.</a:t>
            </a:r>
          </a:p>
        </p:txBody>
      </p:sp>
    </p:spTree>
    <p:extLst>
      <p:ext uri="{BB962C8B-B14F-4D97-AF65-F5344CB8AC3E}">
        <p14:creationId xmlns:p14="http://schemas.microsoft.com/office/powerpoint/2010/main" val="12698747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01641B0-F9EB-110A-49F7-BFB1C9ECEE34}"/>
              </a:ext>
            </a:extLst>
          </p:cNvPr>
          <p:cNvSpPr txBox="1"/>
          <p:nvPr/>
        </p:nvSpPr>
        <p:spPr>
          <a:xfrm>
            <a:off x="7006281" y="247135"/>
            <a:ext cx="4843849" cy="369332"/>
          </a:xfrm>
          <a:prstGeom prst="rect">
            <a:avLst/>
          </a:prstGeom>
          <a:noFill/>
        </p:spPr>
        <p:txBody>
          <a:bodyPr wrap="square" rtlCol="0">
            <a:spAutoFit/>
          </a:bodyPr>
          <a:lstStyle/>
          <a:p>
            <a:pPr algn="r"/>
            <a:r>
              <a:rPr lang="fr-FR" b="1" dirty="0"/>
              <a:t>Qui est Luc ?</a:t>
            </a:r>
          </a:p>
        </p:txBody>
      </p:sp>
      <p:sp>
        <p:nvSpPr>
          <p:cNvPr id="3" name="ZoneTexte 2">
            <a:extLst>
              <a:ext uri="{FF2B5EF4-FFF2-40B4-BE49-F238E27FC236}">
                <a16:creationId xmlns:a16="http://schemas.microsoft.com/office/drawing/2014/main" id="{A0D7E089-606F-178C-CC88-0982CE2D5F07}"/>
              </a:ext>
            </a:extLst>
          </p:cNvPr>
          <p:cNvSpPr txBox="1"/>
          <p:nvPr/>
        </p:nvSpPr>
        <p:spPr>
          <a:xfrm>
            <a:off x="2619632" y="616467"/>
            <a:ext cx="9465276" cy="2308324"/>
          </a:xfrm>
          <a:prstGeom prst="rect">
            <a:avLst/>
          </a:prstGeom>
          <a:noFill/>
        </p:spPr>
        <p:txBody>
          <a:bodyPr wrap="square" rtlCol="0">
            <a:spAutoFit/>
          </a:bodyPr>
          <a:lstStyle/>
          <a:p>
            <a:pPr marL="285750" indent="-285750" algn="just">
              <a:buFont typeface="Wingdings" pitchFamily="2" charset="2"/>
              <a:buChar char="§"/>
            </a:pPr>
            <a:r>
              <a:rPr lang="fr-FR" dirty="0"/>
              <a:t>Luc considéré comme un compagnon de Paul, écrit en 80-90, alors que judaïsme et christianisme sont séparés, et que Paul est mort depuis 64/67. On lui attribue rapidement un évangile et les Actes, constituant sans doute, à l’origine un seul ouvrage.</a:t>
            </a:r>
          </a:p>
          <a:p>
            <a:pPr marL="742950" lvl="1" indent="-285750" algn="just">
              <a:buFont typeface="Wingdings" pitchFamily="2" charset="2"/>
              <a:buChar char="Ø"/>
            </a:pPr>
            <a:r>
              <a:rPr lang="fr-FR" dirty="0"/>
              <a:t>Col, 4,14. « Vous avez les salutations de Luc, le cher médecin... »</a:t>
            </a:r>
          </a:p>
          <a:p>
            <a:pPr marL="742950" lvl="1" indent="-285750" algn="just">
              <a:buFont typeface="Wingdings" pitchFamily="2" charset="2"/>
              <a:buChar char="Ø"/>
            </a:pPr>
            <a:r>
              <a:rPr lang="fr-FR" dirty="0"/>
              <a:t>Des sections dans les Actes, écrites en « nous », Luc apparaissant comme compagnon de voyage de Paul.</a:t>
            </a:r>
          </a:p>
          <a:p>
            <a:pPr marL="742950" lvl="1" indent="-285750" algn="just">
              <a:buFont typeface="Wingdings" pitchFamily="2" charset="2"/>
              <a:buChar char="Ø"/>
            </a:pPr>
            <a:r>
              <a:rPr lang="fr-FR" dirty="0"/>
              <a:t>Irénée (IIème siècle). « Luc, compagnon de Paul a consigné dans un livre l’évangile que Paul prêchait... » (Contre les Hérésies). C’est Irénée qui donne le titre d’Actes.</a:t>
            </a:r>
          </a:p>
        </p:txBody>
      </p:sp>
      <p:sp>
        <p:nvSpPr>
          <p:cNvPr id="4" name="ZoneTexte 3">
            <a:extLst>
              <a:ext uri="{FF2B5EF4-FFF2-40B4-BE49-F238E27FC236}">
                <a16:creationId xmlns:a16="http://schemas.microsoft.com/office/drawing/2014/main" id="{9AD17570-208E-4ECD-0308-F75DCA9B7274}"/>
              </a:ext>
            </a:extLst>
          </p:cNvPr>
          <p:cNvSpPr txBox="1"/>
          <p:nvPr/>
        </p:nvSpPr>
        <p:spPr>
          <a:xfrm>
            <a:off x="2619632" y="2924791"/>
            <a:ext cx="9465276" cy="3693319"/>
          </a:xfrm>
          <a:prstGeom prst="rect">
            <a:avLst/>
          </a:prstGeom>
          <a:noFill/>
        </p:spPr>
        <p:txBody>
          <a:bodyPr wrap="square" rtlCol="0">
            <a:spAutoFit/>
          </a:bodyPr>
          <a:lstStyle/>
          <a:p>
            <a:pPr marL="285750" indent="-285750" algn="just">
              <a:buFont typeface="Wingdings" pitchFamily="2" charset="2"/>
              <a:buChar char="§"/>
            </a:pPr>
            <a:r>
              <a:rPr lang="fr-FR" dirty="0"/>
              <a:t>Luc maîtrise la cuture grecque, la rhétorique et les Ecritures juives. Fait-il partie des hellénistes ?</a:t>
            </a:r>
          </a:p>
          <a:p>
            <a:pPr marL="285750" indent="-285750" algn="just">
              <a:buFont typeface="Wingdings" pitchFamily="2" charset="2"/>
              <a:buChar char="§"/>
            </a:pPr>
            <a:r>
              <a:rPr lang="fr-FR" dirty="0"/>
              <a:t>Luc est un grand voyageur et fait montre d’une connaissance remarquable de la géographie de l’empire et de son organisation politique.</a:t>
            </a:r>
          </a:p>
          <a:p>
            <a:pPr marL="285750" indent="-285750" algn="just">
              <a:buFont typeface="Wingdings" pitchFamily="2" charset="2"/>
              <a:buChar char="§"/>
            </a:pPr>
            <a:r>
              <a:rPr lang="fr-FR" dirty="0"/>
              <a:t>Luc fait œuvre d’historien, un genre littéraire installé en Grèce depuis Thucydide et Hérodote(5</a:t>
            </a:r>
            <a:r>
              <a:rPr lang="fr-FR" baseline="30000" dirty="0"/>
              <a:t>ème</a:t>
            </a:r>
            <a:r>
              <a:rPr lang="fr-FR" dirty="0"/>
              <a:t> siècle av JC). Il est le contemporain de Flavius Joseph, auteur des antiquités juives et de la guerre des juifs. Les historiens s’intéressent aux exploits militaires et à leurs héros. Luc est le premier à faire l’histoire d’un mouvement religieux, et donc, à faire le portrait de héros de la foi, avec un parallèle régulier entre Pierre et Paul, dans la ligne des Vies parallèles de Plutarque. (44-125)</a:t>
            </a:r>
          </a:p>
          <a:p>
            <a:pPr marL="285750" indent="-285750" algn="just">
              <a:buFont typeface="Wingdings" pitchFamily="2" charset="2"/>
              <a:buChar char="§"/>
            </a:pPr>
            <a:r>
              <a:rPr lang="fr-FR" dirty="0"/>
              <a:t> Mais son histoire a une visée apologétique : il s’agit d’une lecture croyante dans la ligne du Deutéronome ou des livres des Chroniques. Il décrit régulièrement l’expansion de l’Eglise dans des « sommaires »</a:t>
            </a:r>
          </a:p>
          <a:p>
            <a:pPr marL="285750" indent="-285750" algn="just">
              <a:buFont typeface="Wingdings" pitchFamily="2" charset="2"/>
              <a:buChar char="§"/>
            </a:pPr>
            <a:endParaRPr lang="fr-FR" dirty="0"/>
          </a:p>
        </p:txBody>
      </p:sp>
      <p:pic>
        <p:nvPicPr>
          <p:cNvPr id="1026" name="Picture 2">
            <a:extLst>
              <a:ext uri="{FF2B5EF4-FFF2-40B4-BE49-F238E27FC236}">
                <a16:creationId xmlns:a16="http://schemas.microsoft.com/office/drawing/2014/main" id="{7614341B-7D50-C0D8-D0FF-4D7FBDF0E5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814" y="4349922"/>
            <a:ext cx="1678641" cy="2162089"/>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38AF556B-5E81-15DB-6D19-6DC70CFA5FDB}"/>
              </a:ext>
            </a:extLst>
          </p:cNvPr>
          <p:cNvSpPr txBox="1"/>
          <p:nvPr/>
        </p:nvSpPr>
        <p:spPr>
          <a:xfrm>
            <a:off x="654908" y="6512011"/>
            <a:ext cx="1421027" cy="369332"/>
          </a:xfrm>
          <a:prstGeom prst="rect">
            <a:avLst/>
          </a:prstGeom>
          <a:noFill/>
        </p:spPr>
        <p:txBody>
          <a:bodyPr wrap="square" rtlCol="0">
            <a:spAutoFit/>
          </a:bodyPr>
          <a:lstStyle/>
          <a:p>
            <a:r>
              <a:rPr lang="fr-FR" dirty="0"/>
              <a:t>Plutarque.</a:t>
            </a:r>
          </a:p>
        </p:txBody>
      </p:sp>
      <p:pic>
        <p:nvPicPr>
          <p:cNvPr id="1028" name="Picture 4" descr="Hérodote — Wikipédia">
            <a:extLst>
              <a:ext uri="{FF2B5EF4-FFF2-40B4-BE49-F238E27FC236}">
                <a16:creationId xmlns:a16="http://schemas.microsoft.com/office/drawing/2014/main" id="{590CF7D9-2C04-925D-3E0F-CF6EAF577B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814" y="1839386"/>
            <a:ext cx="1678641" cy="2098301"/>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a:extLst>
              <a:ext uri="{FF2B5EF4-FFF2-40B4-BE49-F238E27FC236}">
                <a16:creationId xmlns:a16="http://schemas.microsoft.com/office/drawing/2014/main" id="{705F3DEE-D43D-C7A3-169A-60AB89A83047}"/>
              </a:ext>
            </a:extLst>
          </p:cNvPr>
          <p:cNvSpPr txBox="1"/>
          <p:nvPr/>
        </p:nvSpPr>
        <p:spPr>
          <a:xfrm>
            <a:off x="654908" y="3937687"/>
            <a:ext cx="1421027" cy="369332"/>
          </a:xfrm>
          <a:prstGeom prst="rect">
            <a:avLst/>
          </a:prstGeom>
          <a:noFill/>
        </p:spPr>
        <p:txBody>
          <a:bodyPr wrap="square" rtlCol="0">
            <a:spAutoFit/>
          </a:bodyPr>
          <a:lstStyle/>
          <a:p>
            <a:r>
              <a:rPr lang="fr-FR" dirty="0"/>
              <a:t>Hérodote.</a:t>
            </a:r>
          </a:p>
        </p:txBody>
      </p:sp>
      <p:pic>
        <p:nvPicPr>
          <p:cNvPr id="1030" name="Picture 6" descr="Antiquité - Thucydide( 460 av. J.-C. - 395 av. J.-C.) - Herodote.net">
            <a:extLst>
              <a:ext uri="{FF2B5EF4-FFF2-40B4-BE49-F238E27FC236}">
                <a16:creationId xmlns:a16="http://schemas.microsoft.com/office/drawing/2014/main" id="{B5D51FFE-9BCE-D011-5F8C-C72789DFEE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0306" y="34620"/>
            <a:ext cx="1149705" cy="1392531"/>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id="{C24ED430-E433-E178-0F28-B39242D3EE8A}"/>
              </a:ext>
            </a:extLst>
          </p:cNvPr>
          <p:cNvSpPr txBox="1"/>
          <p:nvPr/>
        </p:nvSpPr>
        <p:spPr>
          <a:xfrm>
            <a:off x="790306" y="1401297"/>
            <a:ext cx="1421027" cy="369332"/>
          </a:xfrm>
          <a:prstGeom prst="rect">
            <a:avLst/>
          </a:prstGeom>
          <a:noFill/>
        </p:spPr>
        <p:txBody>
          <a:bodyPr wrap="square" rtlCol="0">
            <a:spAutoFit/>
          </a:bodyPr>
          <a:lstStyle/>
          <a:p>
            <a:r>
              <a:rPr lang="fr-FR" dirty="0"/>
              <a:t>Thucydide.</a:t>
            </a:r>
          </a:p>
        </p:txBody>
      </p:sp>
    </p:spTree>
    <p:extLst>
      <p:ext uri="{BB962C8B-B14F-4D97-AF65-F5344CB8AC3E}">
        <p14:creationId xmlns:p14="http://schemas.microsoft.com/office/powerpoint/2010/main" val="2521434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E37C107-BF95-3832-71E8-97D22CD666DB}"/>
              </a:ext>
            </a:extLst>
          </p:cNvPr>
          <p:cNvSpPr txBox="1"/>
          <p:nvPr/>
        </p:nvSpPr>
        <p:spPr>
          <a:xfrm>
            <a:off x="2545492" y="3847397"/>
            <a:ext cx="9502346" cy="2862322"/>
          </a:xfrm>
          <a:prstGeom prst="rect">
            <a:avLst/>
          </a:prstGeom>
          <a:noFill/>
        </p:spPr>
        <p:txBody>
          <a:bodyPr wrap="square" rtlCol="0">
            <a:spAutoFit/>
          </a:bodyPr>
          <a:lstStyle/>
          <a:p>
            <a:pPr marL="285750" indent="-285750">
              <a:buFont typeface="Wingdings" pitchFamily="2" charset="2"/>
              <a:buChar char="§"/>
            </a:pPr>
            <a:r>
              <a:rPr lang="fr-FR" dirty="0"/>
              <a:t>Quelques mystères pour les exégètes : </a:t>
            </a:r>
          </a:p>
          <a:p>
            <a:pPr marL="742950" lvl="1" indent="-285750">
              <a:buFont typeface="Wingdings" pitchFamily="2" charset="2"/>
              <a:buChar char="Ø"/>
            </a:pPr>
            <a:r>
              <a:rPr lang="fr-FR" dirty="0"/>
              <a:t>Luc ne cite jamais les Lettres de Paul, qui pourtant, devaient continuer de circuler à son époque.</a:t>
            </a:r>
          </a:p>
          <a:p>
            <a:pPr marL="742950" lvl="1" indent="-285750">
              <a:buFont typeface="Wingdings" pitchFamily="2" charset="2"/>
              <a:buChar char="Ø"/>
            </a:pPr>
            <a:r>
              <a:rPr lang="fr-FR" dirty="0"/>
              <a:t>Luc, plus que les Lettres de Paul, insiste sur la continuité théologique entre Israël et le christianisme. </a:t>
            </a:r>
          </a:p>
          <a:p>
            <a:pPr marL="1200150" lvl="2" indent="-285750">
              <a:buFont typeface="Courier New" panose="02070309020205020404" pitchFamily="49" charset="0"/>
              <a:buChar char="o"/>
            </a:pPr>
            <a:r>
              <a:rPr lang="fr-FR" dirty="0"/>
              <a:t>Paul, dans les diverses villes où il arrive, ne cesse de s’adresser aux juifs, à la synagogue.</a:t>
            </a:r>
          </a:p>
          <a:p>
            <a:pPr marL="1200150" lvl="2" indent="-285750">
              <a:buFont typeface="Courier New" panose="02070309020205020404" pitchFamily="49" charset="0"/>
              <a:buChar char="o"/>
            </a:pPr>
            <a:r>
              <a:rPr lang="fr-FR" dirty="0"/>
              <a:t>Paul affirme sans cesse sa fidélité à la Loi, qu’il aborde différemment dans ses Lettres.</a:t>
            </a:r>
          </a:p>
          <a:p>
            <a:pPr marL="1200150" lvl="2" indent="-285750">
              <a:buFont typeface="Courier New" panose="02070309020205020404" pitchFamily="49" charset="0"/>
              <a:buChar char="o"/>
            </a:pPr>
            <a:r>
              <a:rPr lang="fr-FR" dirty="0"/>
              <a:t>Les Lettres insistent beaucoup sur la croix, tandis que dans les Actes, la résistance des juifs et de certains païens, comme à Athènes, concerne la résurrection.</a:t>
            </a:r>
          </a:p>
        </p:txBody>
      </p:sp>
      <p:sp>
        <p:nvSpPr>
          <p:cNvPr id="3" name="ZoneTexte 2">
            <a:extLst>
              <a:ext uri="{FF2B5EF4-FFF2-40B4-BE49-F238E27FC236}">
                <a16:creationId xmlns:a16="http://schemas.microsoft.com/office/drawing/2014/main" id="{D8A94196-C1AF-3A46-EB50-77BA0AB949BE}"/>
              </a:ext>
            </a:extLst>
          </p:cNvPr>
          <p:cNvSpPr txBox="1"/>
          <p:nvPr/>
        </p:nvSpPr>
        <p:spPr>
          <a:xfrm>
            <a:off x="2545492" y="148281"/>
            <a:ext cx="9366422" cy="1477328"/>
          </a:xfrm>
          <a:prstGeom prst="rect">
            <a:avLst/>
          </a:prstGeom>
          <a:noFill/>
        </p:spPr>
        <p:txBody>
          <a:bodyPr wrap="square" rtlCol="0">
            <a:spAutoFit/>
          </a:bodyPr>
          <a:lstStyle/>
          <a:p>
            <a:pPr marL="285750" indent="-285750">
              <a:buFont typeface="Wingdings" pitchFamily="2" charset="2"/>
              <a:buChar char="§"/>
            </a:pPr>
            <a:r>
              <a:rPr lang="fr-FR" dirty="0"/>
              <a:t>Les sources de Luc : </a:t>
            </a:r>
          </a:p>
          <a:p>
            <a:pPr marL="742950" lvl="1" indent="-285750">
              <a:buFont typeface="Wingdings" pitchFamily="2" charset="2"/>
              <a:buChar char="ü"/>
            </a:pPr>
            <a:r>
              <a:rPr lang="fr-FR" dirty="0"/>
              <a:t>Des souvenirs personnels ? Notes de voyage ? Carnet de route ?</a:t>
            </a:r>
          </a:p>
          <a:p>
            <a:pPr marL="742950" lvl="1" indent="-285750">
              <a:buFont typeface="Wingdings" pitchFamily="2" charset="2"/>
              <a:buChar char="ü"/>
            </a:pPr>
            <a:r>
              <a:rPr lang="fr-FR" dirty="0"/>
              <a:t>Des traditions locales, dans les diverses ville traversées par Paul ?</a:t>
            </a:r>
          </a:p>
          <a:p>
            <a:pPr marL="742950" lvl="1" indent="-285750">
              <a:buFont typeface="Wingdings" pitchFamily="2" charset="2"/>
              <a:buChar char="ü"/>
            </a:pPr>
            <a:r>
              <a:rPr lang="fr-FR" dirty="0"/>
              <a:t>Des archives écrites, côté juif (comme la lettre suivant le concile de Jérusalem), ou côté romain (comme le rapport de </a:t>
            </a:r>
            <a:r>
              <a:rPr lang="fr-FR" dirty="0" err="1"/>
              <a:t>Festus</a:t>
            </a:r>
            <a:r>
              <a:rPr lang="fr-FR" dirty="0"/>
              <a:t> lors du transfert de Paul à Rome)</a:t>
            </a:r>
          </a:p>
        </p:txBody>
      </p:sp>
      <p:sp>
        <p:nvSpPr>
          <p:cNvPr id="4" name="ZoneTexte 3">
            <a:extLst>
              <a:ext uri="{FF2B5EF4-FFF2-40B4-BE49-F238E27FC236}">
                <a16:creationId xmlns:a16="http://schemas.microsoft.com/office/drawing/2014/main" id="{BDBD40C5-590E-5144-AE4D-7CDFBBBC8AF1}"/>
              </a:ext>
            </a:extLst>
          </p:cNvPr>
          <p:cNvSpPr txBox="1"/>
          <p:nvPr/>
        </p:nvSpPr>
        <p:spPr>
          <a:xfrm>
            <a:off x="2545492" y="1507525"/>
            <a:ext cx="9218140" cy="2308324"/>
          </a:xfrm>
          <a:prstGeom prst="rect">
            <a:avLst/>
          </a:prstGeom>
          <a:noFill/>
        </p:spPr>
        <p:txBody>
          <a:bodyPr wrap="square" rtlCol="0">
            <a:spAutoFit/>
          </a:bodyPr>
          <a:lstStyle/>
          <a:p>
            <a:pPr marL="285750" indent="-285750">
              <a:buFont typeface="Wingdings" pitchFamily="2" charset="2"/>
              <a:buChar char="§"/>
            </a:pPr>
            <a:r>
              <a:rPr lang="fr-FR" dirty="0"/>
              <a:t>Les manuscrits les plus anciens : </a:t>
            </a:r>
          </a:p>
          <a:p>
            <a:pPr marL="742950" lvl="1" indent="-285750">
              <a:buFont typeface="Wingdings" pitchFamily="2" charset="2"/>
              <a:buChar char="ü"/>
            </a:pPr>
            <a:r>
              <a:rPr lang="fr-FR" dirty="0"/>
              <a:t>Un texte alexandrin du IIIème siècle, dit « oriental ».</a:t>
            </a:r>
          </a:p>
          <a:p>
            <a:pPr marL="742950" lvl="1" indent="-285750">
              <a:buFont typeface="Wingdings" pitchFamily="2" charset="2"/>
              <a:buChar char="ü"/>
            </a:pPr>
            <a:r>
              <a:rPr lang="fr-FR" dirty="0"/>
              <a:t>Un texte occidental un peu plus long.</a:t>
            </a:r>
          </a:p>
          <a:p>
            <a:pPr marL="742950" lvl="1" indent="-285750">
              <a:buFont typeface="Wingdings" pitchFamily="2" charset="2"/>
              <a:buChar char="ü"/>
            </a:pPr>
            <a:r>
              <a:rPr lang="fr-FR" dirty="0"/>
              <a:t>Evangile et Actes sans doute solidaires à l’origine, puis séparé lorsque le canon des Ecritures a regroupé les quatre évangiles. Les Actes ont peut-être été moins protégés que les évangiles, d’où la rareté des manuscrits anciens.</a:t>
            </a:r>
          </a:p>
          <a:p>
            <a:pPr marL="1200150" lvl="2" indent="-285750">
              <a:buFont typeface="Wingdings" pitchFamily="2" charset="2"/>
              <a:buChar char="Ø"/>
            </a:pPr>
            <a:r>
              <a:rPr lang="fr-FR" dirty="0"/>
              <a:t>Un texte court plus récent parce qu’abrégé ?</a:t>
            </a:r>
          </a:p>
          <a:p>
            <a:pPr marL="1200150" lvl="2" indent="-285750">
              <a:buFont typeface="Wingdings" pitchFamily="2" charset="2"/>
              <a:buChar char="Ø"/>
            </a:pPr>
            <a:r>
              <a:rPr lang="fr-FR" dirty="0"/>
              <a:t>Un texte long plus récent, parce que glosé ?</a:t>
            </a:r>
          </a:p>
        </p:txBody>
      </p:sp>
      <p:pic>
        <p:nvPicPr>
          <p:cNvPr id="1026" name="Picture 2" descr="Actes des Apôtres — Wikipédia">
            <a:extLst>
              <a:ext uri="{FF2B5EF4-FFF2-40B4-BE49-F238E27FC236}">
                <a16:creationId xmlns:a16="http://schemas.microsoft.com/office/drawing/2014/main" id="{90CB272C-037C-66F0-BC41-F84DD967B9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939" y="1964724"/>
            <a:ext cx="2300692" cy="2570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021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D59E20D2-0A84-F004-9511-4624A10D1FBB}"/>
              </a:ext>
            </a:extLst>
          </p:cNvPr>
          <p:cNvSpPr txBox="1"/>
          <p:nvPr/>
        </p:nvSpPr>
        <p:spPr>
          <a:xfrm>
            <a:off x="7735330" y="259492"/>
            <a:ext cx="4077729" cy="461665"/>
          </a:xfrm>
          <a:prstGeom prst="rect">
            <a:avLst/>
          </a:prstGeom>
          <a:noFill/>
        </p:spPr>
        <p:txBody>
          <a:bodyPr wrap="square" rtlCol="0">
            <a:spAutoFit/>
          </a:bodyPr>
          <a:lstStyle/>
          <a:p>
            <a:pPr algn="r"/>
            <a:r>
              <a:rPr lang="fr-FR" sz="2400" b="1" dirty="0"/>
              <a:t>Deux prologues.</a:t>
            </a:r>
          </a:p>
        </p:txBody>
      </p:sp>
      <p:sp>
        <p:nvSpPr>
          <p:cNvPr id="8" name="ZoneTexte 7">
            <a:extLst>
              <a:ext uri="{FF2B5EF4-FFF2-40B4-BE49-F238E27FC236}">
                <a16:creationId xmlns:a16="http://schemas.microsoft.com/office/drawing/2014/main" id="{91392022-FA11-DC07-8EA1-CEEF11979C6B}"/>
              </a:ext>
            </a:extLst>
          </p:cNvPr>
          <p:cNvSpPr txBox="1"/>
          <p:nvPr/>
        </p:nvSpPr>
        <p:spPr>
          <a:xfrm>
            <a:off x="3941805" y="2120712"/>
            <a:ext cx="7587049" cy="3416320"/>
          </a:xfrm>
          <a:prstGeom prst="rect">
            <a:avLst/>
          </a:prstGeom>
          <a:noFill/>
        </p:spPr>
        <p:txBody>
          <a:bodyPr wrap="square">
            <a:spAutoFit/>
          </a:bodyPr>
          <a:lstStyle/>
          <a:p>
            <a:pPr algn="just"/>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Une pratique de la dédicace commune dans l’antiquité.</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Voir Flavius Joseph, contre Apion.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i="1" kern="100" dirty="0">
                <a:effectLst/>
                <a:latin typeface="Bookman Old Style" panose="02050604050505020204" pitchFamily="18" charset="0"/>
                <a:ea typeface="Calibri" panose="020F0502020204030204" pitchFamily="34" charset="0"/>
                <a:cs typeface="Times New Roman" panose="02020603050405020304" pitchFamily="18" charset="0"/>
              </a:rPr>
              <a:t>Dans mon histoire des antiquités, très excellent </a:t>
            </a:r>
            <a:r>
              <a:rPr lang="fr-FR" sz="1800" i="1" kern="100" dirty="0" err="1">
                <a:effectLst/>
                <a:latin typeface="Bookman Old Style" panose="02050604050505020204" pitchFamily="18" charset="0"/>
                <a:ea typeface="Calibri" panose="020F0502020204030204" pitchFamily="34" charset="0"/>
                <a:cs typeface="Times New Roman" panose="02020603050405020304" pitchFamily="18" charset="0"/>
              </a:rPr>
              <a:t>Epaphrodite</a:t>
            </a:r>
            <a:r>
              <a:rPr lang="fr-FR" sz="1800" i="1" kern="100" dirty="0">
                <a:effectLst/>
                <a:latin typeface="Bookman Old Style" panose="02050604050505020204" pitchFamily="18" charset="0"/>
                <a:ea typeface="Calibri" panose="020F0502020204030204" pitchFamily="34" charset="0"/>
                <a:cs typeface="Times New Roman" panose="02020603050405020304" pitchFamily="18" charset="0"/>
              </a:rPr>
              <a:t>, j’ai, semble-t-il, suffisamment rendu compte (...) de la très grande ancienneté de notre race juive. Puisque néanmoins je constate qu’un nombre important de personnes porte le discrédit sur mes affirmations, je considère comme un devoir de consacrer un bref traité à la question (...) pour instruire tous ceux qui désirent connaître l’ancienneté de notre race. A l’appui de mes affirmations, je propose d’appeler les écrivains qui, selon le jugement des grecs, sont les autorités les plus compétentes concernant l’histoire ancienne.</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 </a:t>
            </a:r>
            <a:endParaRPr lang="fr-FR" dirty="0"/>
          </a:p>
        </p:txBody>
      </p:sp>
      <p:pic>
        <p:nvPicPr>
          <p:cNvPr id="2050" name="Picture 2" descr="Flavius Josèphe — Wikipédia">
            <a:extLst>
              <a:ext uri="{FF2B5EF4-FFF2-40B4-BE49-F238E27FC236}">
                <a16:creationId xmlns:a16="http://schemas.microsoft.com/office/drawing/2014/main" id="{2A4671B9-4711-6572-409E-29B17D7268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1913" y="1383957"/>
            <a:ext cx="2593718" cy="3205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227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3394429-BDFE-C90B-8257-7420F581BC9D}"/>
              </a:ext>
            </a:extLst>
          </p:cNvPr>
          <p:cNvSpPr txBox="1"/>
          <p:nvPr/>
        </p:nvSpPr>
        <p:spPr>
          <a:xfrm>
            <a:off x="172995" y="1715689"/>
            <a:ext cx="6116594" cy="3693319"/>
          </a:xfrm>
          <a:prstGeom prst="rect">
            <a:avLst/>
          </a:prstGeom>
          <a:noFill/>
          <a:ln w="9525">
            <a:solidFill>
              <a:schemeClr val="tx1"/>
            </a:solidFill>
          </a:ln>
        </p:spPr>
        <p:txBody>
          <a:bodyPr wrap="square">
            <a:spAutoFit/>
          </a:bodyPr>
          <a:lstStyle/>
          <a:p>
            <a:pPr algn="just"/>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Luc, 1, 1-4.</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01</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BEAUCOUP ONT ENTREPRIS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de composer un récit </a:t>
            </a:r>
            <a:r>
              <a:rPr lang="fr-FR" sz="18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des événements qui se sont accomplis parmi nous,</a:t>
            </a:r>
            <a:endParaRPr lang="fr-FR" sz="18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02</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d’après ce que nous ont transmis ceux qui, dès le commencement, furent </a:t>
            </a:r>
            <a:r>
              <a:rPr lang="fr-FR" sz="18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témoins oculaires et serviteurs de la Parole.</a:t>
            </a:r>
            <a:endParaRPr lang="fr-FR" sz="18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03</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C’est pourquoi j’ai décidé, moi aussi, </a:t>
            </a:r>
            <a:r>
              <a:rPr lang="fr-FR" sz="18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après avoir recueilli avec précision des informations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concernant tout ce qui s’est passé depuis le début, d’écrire pour toi,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excellent Théophile, </a:t>
            </a:r>
            <a:r>
              <a:rPr lang="fr-FR" sz="18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un exposé suivi</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04</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a:solidFill>
                  <a:schemeClr val="accent2">
                    <a:lumMod val="50000"/>
                  </a:schemeClr>
                </a:solidFill>
                <a:effectLst/>
                <a:latin typeface="Bookman Old Style" panose="02050604050505020204" pitchFamily="18" charset="0"/>
                <a:ea typeface="Calibri" panose="020F0502020204030204" pitchFamily="34" charset="0"/>
                <a:cs typeface="Times New Roman" panose="02020603050405020304" pitchFamily="18" charset="0"/>
              </a:rPr>
              <a:t>afin que tu te rendes bien compte de la solidité des enseignements que tu as entendus.</a:t>
            </a:r>
            <a:endParaRPr lang="fr-FR" sz="1800" kern="100" dirty="0">
              <a:solidFill>
                <a:schemeClr val="accent2">
                  <a:lumMod val="5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EB2D9B7C-C608-B309-67E6-CC2C46542C70}"/>
              </a:ext>
            </a:extLst>
          </p:cNvPr>
          <p:cNvSpPr txBox="1"/>
          <p:nvPr/>
        </p:nvSpPr>
        <p:spPr>
          <a:xfrm>
            <a:off x="6796216" y="1915298"/>
            <a:ext cx="5029200" cy="3693319"/>
          </a:xfrm>
          <a:prstGeom prst="rect">
            <a:avLst/>
          </a:prstGeom>
          <a:noFill/>
        </p:spPr>
        <p:txBody>
          <a:bodyPr wrap="square" rtlCol="0">
            <a:spAutoFit/>
          </a:bodyPr>
          <a:lstStyle/>
          <a:p>
            <a:pPr marL="285750" indent="-285750">
              <a:buFont typeface="Wingdings" pitchFamily="2" charset="2"/>
              <a:buChar char="§"/>
            </a:pPr>
            <a:r>
              <a:rPr lang="fr-FR" i="1" dirty="0">
                <a:solidFill>
                  <a:srgbClr val="0070C0"/>
                </a:solidFill>
                <a:latin typeface="Bookman Old Style" panose="02050604050505020204" pitchFamily="18" charset="0"/>
              </a:rPr>
              <a:t>Théophile, un personnage précis, un mécène ayant financé la publication du manuscrit, ou un nom symbolique : « qui aime Dieu. »</a:t>
            </a:r>
          </a:p>
          <a:p>
            <a:pPr marL="285750" indent="-285750">
              <a:buFont typeface="Wingdings" pitchFamily="2" charset="2"/>
              <a:buChar char="§"/>
            </a:pPr>
            <a:r>
              <a:rPr lang="fr-FR" i="1" dirty="0">
                <a:solidFill>
                  <a:srgbClr val="00B050"/>
                </a:solidFill>
                <a:latin typeface="Bookman Old Style" panose="02050604050505020204" pitchFamily="18" charset="0"/>
              </a:rPr>
              <a:t>Sources : témoins oculaires (Marc, loggia de la source Q...), récits au sein de la communauté. Luc, 3</a:t>
            </a:r>
            <a:r>
              <a:rPr lang="fr-FR" i="1" baseline="30000" dirty="0">
                <a:solidFill>
                  <a:srgbClr val="00B050"/>
                </a:solidFill>
                <a:latin typeface="Bookman Old Style" panose="02050604050505020204" pitchFamily="18" charset="0"/>
              </a:rPr>
              <a:t>ème</a:t>
            </a:r>
            <a:r>
              <a:rPr lang="fr-FR" i="1" dirty="0">
                <a:solidFill>
                  <a:srgbClr val="00B050"/>
                </a:solidFill>
                <a:latin typeface="Bookman Old Style" panose="02050604050505020204" pitchFamily="18" charset="0"/>
              </a:rPr>
              <a:t> génération.</a:t>
            </a:r>
          </a:p>
          <a:p>
            <a:pPr marL="285750" indent="-285750">
              <a:buFont typeface="Wingdings" pitchFamily="2" charset="2"/>
              <a:buChar char="§"/>
            </a:pPr>
            <a:r>
              <a:rPr lang="fr-FR" i="1" dirty="0">
                <a:solidFill>
                  <a:srgbClr val="7030A0"/>
                </a:solidFill>
                <a:latin typeface="Bookman Old Style" panose="02050604050505020204" pitchFamily="18" charset="0"/>
              </a:rPr>
              <a:t>Une méthode : un récit construit à partir d’informations ; Luc fait œuvre d’historien.</a:t>
            </a:r>
          </a:p>
          <a:p>
            <a:pPr marL="285750" indent="-285750">
              <a:buFont typeface="Wingdings" pitchFamily="2" charset="2"/>
              <a:buChar char="§"/>
            </a:pPr>
            <a:r>
              <a:rPr lang="fr-FR" i="1" dirty="0">
                <a:solidFill>
                  <a:schemeClr val="accent2">
                    <a:lumMod val="50000"/>
                  </a:schemeClr>
                </a:solidFill>
                <a:latin typeface="Bookman Old Style" panose="02050604050505020204" pitchFamily="18" charset="0"/>
              </a:rPr>
              <a:t>Dessein d’éclairer Théophile qui a été initié mais a besoin d’être conforté. Luc fait donc œuvre de catéchète.</a:t>
            </a:r>
          </a:p>
        </p:txBody>
      </p:sp>
      <p:sp>
        <p:nvSpPr>
          <p:cNvPr id="4" name="ZoneTexte 3">
            <a:extLst>
              <a:ext uri="{FF2B5EF4-FFF2-40B4-BE49-F238E27FC236}">
                <a16:creationId xmlns:a16="http://schemas.microsoft.com/office/drawing/2014/main" id="{7A37A664-4FE3-E265-E9B8-0A839F5DB335}"/>
              </a:ext>
            </a:extLst>
          </p:cNvPr>
          <p:cNvSpPr txBox="1"/>
          <p:nvPr/>
        </p:nvSpPr>
        <p:spPr>
          <a:xfrm>
            <a:off x="7735330" y="259492"/>
            <a:ext cx="4077729" cy="461665"/>
          </a:xfrm>
          <a:prstGeom prst="rect">
            <a:avLst/>
          </a:prstGeom>
          <a:noFill/>
        </p:spPr>
        <p:txBody>
          <a:bodyPr wrap="square" rtlCol="0">
            <a:spAutoFit/>
          </a:bodyPr>
          <a:lstStyle/>
          <a:p>
            <a:pPr algn="r"/>
            <a:r>
              <a:rPr lang="fr-FR" sz="2400" b="1" dirty="0"/>
              <a:t> Prologue de l’Evangile.</a:t>
            </a:r>
          </a:p>
        </p:txBody>
      </p:sp>
    </p:spTree>
    <p:extLst>
      <p:ext uri="{BB962C8B-B14F-4D97-AF65-F5344CB8AC3E}">
        <p14:creationId xmlns:p14="http://schemas.microsoft.com/office/powerpoint/2010/main" val="778986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E6F8EADB-B80D-AF92-C3FF-0BC18475F434}"/>
              </a:ext>
            </a:extLst>
          </p:cNvPr>
          <p:cNvSpPr txBox="1"/>
          <p:nvPr/>
        </p:nvSpPr>
        <p:spPr>
          <a:xfrm>
            <a:off x="639463" y="541279"/>
            <a:ext cx="6098058" cy="5355312"/>
          </a:xfrm>
          <a:prstGeom prst="rect">
            <a:avLst/>
          </a:prstGeom>
          <a:noFill/>
          <a:ln w="12700">
            <a:solidFill>
              <a:schemeClr val="tx1"/>
            </a:solidFill>
          </a:ln>
        </p:spPr>
        <p:txBody>
          <a:bodyPr wrap="square">
            <a:spAutoFit/>
          </a:bodyPr>
          <a:lstStyle/>
          <a:p>
            <a:pPr algn="just"/>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Actes, 1, 1-3.</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01 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CHER THEOPHILE</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dans mon premier livre</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j’ai parlé de tout ce que Jésus a </a:t>
            </a:r>
            <a:r>
              <a:rPr lang="fr-FR" sz="1800" b="1"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fait et enseigné</a:t>
            </a:r>
            <a:r>
              <a:rPr lang="fr-FR" sz="18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 depuis le moment où il commença,</a:t>
            </a:r>
            <a:endParaRPr lang="fr-FR" sz="18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02 jusqu’au jour où il fut </a:t>
            </a:r>
            <a:r>
              <a:rPr lang="fr-FR" sz="1800" b="1"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enlevé</a:t>
            </a:r>
            <a:r>
              <a:rPr lang="fr-FR" sz="18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 au ciel, après avoir, par l’Esprit Saint, donné ses instructions </a:t>
            </a:r>
            <a:r>
              <a:rPr lang="fr-FR" sz="1800" u="sng"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aux Apôtres qu’il avait choisis</a:t>
            </a:r>
            <a:r>
              <a:rPr lang="fr-FR" sz="18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a:t>
            </a:r>
            <a:endParaRPr lang="fr-FR" sz="1800" kern="100" dirty="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03 C’est </a:t>
            </a:r>
            <a:r>
              <a:rPr lang="fr-FR" sz="1800" u="sng" kern="100" dirty="0">
                <a:effectLst/>
                <a:latin typeface="Bookman Old Style" panose="02050604050505020204" pitchFamily="18" charset="0"/>
                <a:ea typeface="Calibri" panose="020F0502020204030204" pitchFamily="34" charset="0"/>
                <a:cs typeface="Times New Roman" panose="02020603050405020304" pitchFamily="18" charset="0"/>
              </a:rPr>
              <a:t>à eux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qu’il </a:t>
            </a:r>
            <a:r>
              <a:rPr lang="fr-FR" sz="18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s’est présenté </a:t>
            </a:r>
            <a:r>
              <a:rPr lang="fr-FR" sz="1800" b="1"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vivant</a:t>
            </a:r>
            <a:r>
              <a:rPr lang="fr-FR" sz="18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après sa Passion ; il leur en a donné bien des </a:t>
            </a:r>
            <a:r>
              <a:rPr lang="fr-FR" sz="1800" b="1"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preuves</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puisque, </a:t>
            </a:r>
            <a:r>
              <a:rPr lang="fr-FR" sz="18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pendant </a:t>
            </a:r>
            <a:r>
              <a:rPr lang="fr-FR" sz="1800" b="1"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quarante jours</a:t>
            </a:r>
            <a:r>
              <a:rPr lang="fr-FR" sz="18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 il leur est apparu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et leur a parlé du </a:t>
            </a:r>
            <a:r>
              <a:rPr lang="fr-FR" sz="18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royaume de Dieu</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04. Au cours d’un repas qu’il prenait </a:t>
            </a:r>
            <a:r>
              <a:rPr lang="fr-FR" sz="1800" u="sng" kern="100" dirty="0">
                <a:effectLst/>
                <a:latin typeface="Bookman Old Style" panose="02050604050505020204" pitchFamily="18" charset="0"/>
                <a:ea typeface="Calibri" panose="020F0502020204030204" pitchFamily="34" charset="0"/>
                <a:cs typeface="Times New Roman" panose="02020603050405020304" pitchFamily="18" charset="0"/>
              </a:rPr>
              <a:t>avec eux</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il leur donna </a:t>
            </a:r>
            <a:r>
              <a:rPr lang="fr-FR" sz="18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l’ordre de ne pas quitter Jérusalem, mais d’y attendre que s’accomplisse la promesse du Père. Il déclara : « Cette promesse, vous l’avez entendue de ma bouche :</a:t>
            </a:r>
            <a:endParaRPr lang="fr-FR" sz="1800" kern="100"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algn="just"/>
            <a:r>
              <a:rPr lang="fr-FR" sz="18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05 alors que Jean a baptisé avec l’eau, vous, </a:t>
            </a:r>
            <a:r>
              <a:rPr lang="fr-FR" sz="1800" b="1"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c’est dans l’Esprit Saint que vous serez baptisés d’ici peu de jours.</a:t>
            </a:r>
            <a:r>
              <a:rPr lang="fr-FR" sz="18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A78698F0-DDD7-C979-AEF7-ADB6FD72E4F0}"/>
              </a:ext>
            </a:extLst>
          </p:cNvPr>
          <p:cNvSpPr txBox="1"/>
          <p:nvPr/>
        </p:nvSpPr>
        <p:spPr>
          <a:xfrm>
            <a:off x="6993924" y="926757"/>
            <a:ext cx="4917990" cy="5632311"/>
          </a:xfrm>
          <a:prstGeom prst="rect">
            <a:avLst/>
          </a:prstGeom>
          <a:noFill/>
        </p:spPr>
        <p:txBody>
          <a:bodyPr wrap="square" rtlCol="0">
            <a:spAutoFit/>
          </a:bodyPr>
          <a:lstStyle/>
          <a:p>
            <a:pPr marL="285750" indent="-285750" algn="just">
              <a:buFont typeface="Wingdings" pitchFamily="2" charset="2"/>
              <a:buChar char="§"/>
            </a:pPr>
            <a:r>
              <a:rPr lang="fr-FR" i="1" dirty="0">
                <a:solidFill>
                  <a:srgbClr val="0070C0"/>
                </a:solidFill>
                <a:latin typeface="Bookman Old Style" panose="02050604050505020204" pitchFamily="18" charset="0"/>
              </a:rPr>
              <a:t>Même destinataire, et présentation de deux livres. Ce que Jésus a fait et enseigné. Luc insiste sur l’agir.</a:t>
            </a:r>
          </a:p>
          <a:p>
            <a:pPr marL="285750" indent="-285750" algn="just">
              <a:buFont typeface="Wingdings" pitchFamily="2" charset="2"/>
              <a:buChar char="§"/>
            </a:pPr>
            <a:r>
              <a:rPr lang="fr-FR" i="1" dirty="0">
                <a:solidFill>
                  <a:srgbClr val="00B050"/>
                </a:solidFill>
                <a:latin typeface="Bookman Old Style" panose="02050604050505020204" pitchFamily="18" charset="0"/>
              </a:rPr>
              <a:t>Résumé chronologique de l’évangile, de la vie terrestre du Christ, jusqu’à l’ascension.</a:t>
            </a:r>
          </a:p>
          <a:p>
            <a:pPr marL="285750" indent="-285750" algn="just">
              <a:buFont typeface="Wingdings" pitchFamily="2" charset="2"/>
              <a:buChar char="§"/>
            </a:pPr>
            <a:r>
              <a:rPr lang="fr-FR" i="1" u="sng" dirty="0">
                <a:solidFill>
                  <a:srgbClr val="002060"/>
                </a:solidFill>
                <a:latin typeface="Bookman Old Style" panose="02050604050505020204" pitchFamily="18" charset="0"/>
              </a:rPr>
              <a:t>Insistances sur les apôtres </a:t>
            </a:r>
            <a:r>
              <a:rPr lang="fr-FR" i="1" dirty="0">
                <a:solidFill>
                  <a:srgbClr val="002060"/>
                </a:solidFill>
                <a:latin typeface="Bookman Old Style" panose="02050604050505020204" pitchFamily="18" charset="0"/>
              </a:rPr>
              <a:t>: cette seconde partie de l’œuvre de Luc va se centrer sur les apôtres. « Je crois en l’Eglise apostolique ».</a:t>
            </a:r>
          </a:p>
          <a:p>
            <a:pPr marL="285750" indent="-285750" algn="just">
              <a:buFont typeface="Wingdings" pitchFamily="2" charset="2"/>
              <a:buChar char="§"/>
            </a:pPr>
            <a:r>
              <a:rPr lang="fr-FR" i="1" dirty="0">
                <a:solidFill>
                  <a:srgbClr val="7030A0"/>
                </a:solidFill>
                <a:latin typeface="Bookman Old Style" panose="02050604050505020204" pitchFamily="18" charset="0"/>
              </a:rPr>
              <a:t>Insistance sur les apparitions du Ressuscité, qui sera le point focal de l’enseignement de Paul.</a:t>
            </a:r>
          </a:p>
          <a:p>
            <a:pPr marL="285750" indent="-285750" algn="just">
              <a:buFont typeface="Wingdings" pitchFamily="2" charset="2"/>
              <a:buChar char="§"/>
            </a:pPr>
            <a:r>
              <a:rPr lang="fr-FR" i="1" dirty="0">
                <a:solidFill>
                  <a:srgbClr val="C00000"/>
                </a:solidFill>
                <a:latin typeface="Bookman Old Style" panose="02050604050505020204" pitchFamily="18" charset="0"/>
              </a:rPr>
              <a:t>Annonce de la Pentecôte à Jérusalem, début des Actes et réalisation de l’annonce faite par le Baptiste au début de l’évangile. Les Actes des Apôtres sont aussi les Actes de l’Esprit. (57 mentions dans le texte).</a:t>
            </a:r>
          </a:p>
          <a:p>
            <a:pPr marL="285750" indent="-285750" algn="just">
              <a:buFont typeface="Wingdings" pitchFamily="2" charset="2"/>
              <a:buChar char="§"/>
            </a:pPr>
            <a:endParaRPr lang="fr-FR" dirty="0">
              <a:solidFill>
                <a:srgbClr val="C00000"/>
              </a:solidFill>
              <a:latin typeface="Bookman Old Style" panose="02050604050505020204" pitchFamily="18" charset="0"/>
            </a:endParaRPr>
          </a:p>
        </p:txBody>
      </p:sp>
      <p:sp>
        <p:nvSpPr>
          <p:cNvPr id="5" name="ZoneTexte 4">
            <a:extLst>
              <a:ext uri="{FF2B5EF4-FFF2-40B4-BE49-F238E27FC236}">
                <a16:creationId xmlns:a16="http://schemas.microsoft.com/office/drawing/2014/main" id="{E09A16D8-1BA2-63EC-A54C-8BCDB7FB90C7}"/>
              </a:ext>
            </a:extLst>
          </p:cNvPr>
          <p:cNvSpPr txBox="1"/>
          <p:nvPr/>
        </p:nvSpPr>
        <p:spPr>
          <a:xfrm>
            <a:off x="7735330" y="259492"/>
            <a:ext cx="4077729" cy="461665"/>
          </a:xfrm>
          <a:prstGeom prst="rect">
            <a:avLst/>
          </a:prstGeom>
          <a:noFill/>
        </p:spPr>
        <p:txBody>
          <a:bodyPr wrap="square" rtlCol="0">
            <a:spAutoFit/>
          </a:bodyPr>
          <a:lstStyle/>
          <a:p>
            <a:pPr algn="r"/>
            <a:r>
              <a:rPr lang="fr-FR" sz="2400" b="1" dirty="0"/>
              <a:t> Prologue des Actes..</a:t>
            </a:r>
          </a:p>
        </p:txBody>
      </p:sp>
    </p:spTree>
    <p:extLst>
      <p:ext uri="{BB962C8B-B14F-4D97-AF65-F5344CB8AC3E}">
        <p14:creationId xmlns:p14="http://schemas.microsoft.com/office/powerpoint/2010/main" val="3575087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 de texte 2">
            <a:extLst>
              <a:ext uri="{FF2B5EF4-FFF2-40B4-BE49-F238E27FC236}">
                <a16:creationId xmlns:a16="http://schemas.microsoft.com/office/drawing/2014/main" id="{84C248BD-4A16-652F-3582-4B882A49905C}"/>
              </a:ext>
            </a:extLst>
          </p:cNvPr>
          <p:cNvSpPr txBox="1"/>
          <p:nvPr/>
        </p:nvSpPr>
        <p:spPr>
          <a:xfrm>
            <a:off x="345988" y="658334"/>
            <a:ext cx="3830595" cy="5922847"/>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fr-FR" sz="1500" b="1" kern="100" dirty="0">
                <a:latin typeface="Bookman Old Style" panose="02050604050505020204" pitchFamily="18" charset="0"/>
                <a:ea typeface="Calibri" panose="020F0502020204030204" pitchFamily="34" charset="0"/>
                <a:cs typeface="Times New Roman" panose="02020603050405020304" pitchFamily="18" charset="0"/>
              </a:rPr>
              <a:t>47.</a:t>
            </a:r>
            <a:r>
              <a:rPr lang="fr-FR" sz="1500" kern="100" dirty="0">
                <a:latin typeface="Bookman Old Style" panose="02050604050505020204" pitchFamily="18" charset="0"/>
                <a:ea typeface="Calibri" panose="020F0502020204030204" pitchFamily="34" charset="0"/>
                <a:cs typeface="Times New Roman" panose="02020603050405020304" pitchFamily="18" charset="0"/>
              </a:rPr>
              <a:t> </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»Ainsi est-il écrit que le Christ souffrirait et ressusciterait d’entre les morts le troisième jour et qu’en son Nom le repentir en vue de la rémission des péchés serait proclamé à toutes les nations, à commencer par Jérusalem. </a:t>
            </a:r>
          </a:p>
          <a:p>
            <a:pPr algn="just"/>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48</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500" kern="100" dirty="0">
                <a:solidFill>
                  <a:srgbClr val="833C0B"/>
                </a:solidFill>
                <a:effectLst/>
                <a:latin typeface="Bookman Old Style" panose="02050604050505020204" pitchFamily="18" charset="0"/>
                <a:ea typeface="Calibri" panose="020F0502020204030204" pitchFamily="34" charset="0"/>
                <a:cs typeface="Times New Roman" panose="02020603050405020304" pitchFamily="18" charset="0"/>
              </a:rPr>
              <a:t>À vous d’en être les témoins.</a:t>
            </a:r>
            <a:endParaRPr lang="fr-FR" sz="15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49</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Et moi, </a:t>
            </a:r>
            <a:r>
              <a:rPr lang="fr-FR" sz="15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je vais envoyer sur vous ce que mon Père a promis. </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Quant à vous,</a:t>
            </a:r>
            <a:r>
              <a:rPr lang="fr-FR" sz="1500" kern="100" dirty="0">
                <a:solidFill>
                  <a:srgbClr val="C00000"/>
                </a:solidFill>
                <a:effectLst/>
                <a:latin typeface="Bookman Old Style" panose="02050604050505020204" pitchFamily="18" charset="0"/>
                <a:ea typeface="Calibri" panose="020F0502020204030204" pitchFamily="34" charset="0"/>
                <a:cs typeface="Times New Roman" panose="02020603050405020304" pitchFamily="18" charset="0"/>
              </a:rPr>
              <a:t> demeurez dans la ville</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jusqu’à ce que vous soyez revêtus d’</a:t>
            </a:r>
            <a:r>
              <a:rPr lang="fr-FR" sz="15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une puissance venue d’en haut. </a:t>
            </a:r>
            <a:endParaRPr lang="fr-FR" sz="15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algn="just"/>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50</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Puis Jésus les emmena au dehors, jusque vers </a:t>
            </a:r>
            <a:r>
              <a:rPr lang="fr-FR" sz="15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Béthanie</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 et, levant les mains, il les bénit.</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51</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Or, tandis qu’il les bénissait, </a:t>
            </a:r>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il se sépara d’eux et il était emporté au ciel.</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52</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Ils se prosternèrent devant lui, puis ils retournèrent à Jérusalem, en grande joie.</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53</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Et ils étaient sans cesse </a:t>
            </a:r>
            <a:r>
              <a:rPr lang="fr-FR" sz="15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dans le Temple </a:t>
            </a:r>
            <a:r>
              <a:rPr lang="fr-FR" sz="15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à bénir Dieu.</a:t>
            </a:r>
          </a:p>
          <a:p>
            <a:endParaRPr lang="fr-FR"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39AA5323-60D5-901F-D4E1-833AF9285EA0}"/>
              </a:ext>
            </a:extLst>
          </p:cNvPr>
          <p:cNvSpPr txBox="1"/>
          <p:nvPr/>
        </p:nvSpPr>
        <p:spPr>
          <a:xfrm>
            <a:off x="5256773" y="948870"/>
            <a:ext cx="6589239" cy="5632311"/>
          </a:xfrm>
          <a:prstGeom prst="rect">
            <a:avLst/>
          </a:prstGeom>
          <a:noFill/>
          <a:ln w="12700">
            <a:solidFill>
              <a:schemeClr val="tx1"/>
            </a:solidFill>
          </a:ln>
        </p:spPr>
        <p:txBody>
          <a:bodyPr wrap="square">
            <a:spAutoFit/>
          </a:bodyPr>
          <a:lstStyle/>
          <a:p>
            <a:pPr algn="just"/>
            <a:r>
              <a:rPr lang="fr-FR" sz="1500" b="1" i="1" kern="100" dirty="0">
                <a:effectLst/>
                <a:latin typeface="Bookman Old Style" panose="02050604050505020204" pitchFamily="18" charset="0"/>
                <a:ea typeface="Calibri" panose="020F0502020204030204" pitchFamily="34" charset="0"/>
                <a:cs typeface="Times New Roman" panose="02020603050405020304" pitchFamily="18" charset="0"/>
              </a:rPr>
              <a:t>06</a:t>
            </a:r>
            <a:r>
              <a:rPr lang="fr-FR" sz="1500" i="1" kern="100" dirty="0">
                <a:effectLst/>
                <a:latin typeface="Bookman Old Style" panose="02050604050505020204" pitchFamily="18" charset="0"/>
                <a:ea typeface="Calibri" panose="020F0502020204030204" pitchFamily="34" charset="0"/>
                <a:cs typeface="Times New Roman" panose="02020603050405020304" pitchFamily="18" charset="0"/>
              </a:rPr>
              <a:t> Ainsi réunis, les Apôtres l’interrogeaient : « Seigneur, est-ce maintenant le temps où tu vas rétablir le royaume pour Israël ? »</a:t>
            </a:r>
          </a:p>
          <a:p>
            <a:pPr algn="just"/>
            <a:r>
              <a:rPr lang="fr-FR" sz="1500" b="1" i="1" kern="100" dirty="0">
                <a:effectLst/>
                <a:latin typeface="Bookman Old Style" panose="02050604050505020204" pitchFamily="18" charset="0"/>
                <a:ea typeface="Calibri" panose="020F0502020204030204" pitchFamily="34" charset="0"/>
                <a:cs typeface="Times New Roman" panose="02020603050405020304" pitchFamily="18" charset="0"/>
              </a:rPr>
              <a:t>07</a:t>
            </a:r>
            <a:r>
              <a:rPr lang="fr-FR" sz="1500" i="1" kern="100" dirty="0">
                <a:effectLst/>
                <a:latin typeface="Bookman Old Style" panose="02050604050505020204" pitchFamily="18" charset="0"/>
                <a:ea typeface="Calibri" panose="020F0502020204030204" pitchFamily="34" charset="0"/>
                <a:cs typeface="Times New Roman" panose="02020603050405020304" pitchFamily="18" charset="0"/>
              </a:rPr>
              <a:t> Jésus leur répondit : « Il ne vous appartient pas de connaître les temps et les moments que le Père a fixés de sa propre autorité.</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08</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Mais vous allez recevoir </a:t>
            </a:r>
            <a:r>
              <a:rPr lang="fr-FR" sz="1500" kern="100" dirty="0">
                <a:solidFill>
                  <a:srgbClr val="7030A0"/>
                </a:solidFill>
                <a:effectLst/>
                <a:latin typeface="Bookman Old Style" panose="02050604050505020204" pitchFamily="18" charset="0"/>
                <a:ea typeface="Calibri" panose="020F0502020204030204" pitchFamily="34" charset="0"/>
                <a:cs typeface="Times New Roman" panose="02020603050405020304" pitchFamily="18" charset="0"/>
              </a:rPr>
              <a:t>une force quand le Saint-Esprit viendra sur vous</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 </a:t>
            </a:r>
            <a:r>
              <a:rPr lang="fr-FR" sz="1500" kern="100" dirty="0">
                <a:solidFill>
                  <a:srgbClr val="833C0B"/>
                </a:solidFill>
                <a:effectLst/>
                <a:latin typeface="Bookman Old Style" panose="02050604050505020204" pitchFamily="18" charset="0"/>
                <a:ea typeface="Calibri" panose="020F0502020204030204" pitchFamily="34" charset="0"/>
                <a:cs typeface="Times New Roman" panose="02020603050405020304" pitchFamily="18" charset="0"/>
              </a:rPr>
              <a:t>vous serez alors mes témoins</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500" i="1" kern="100" dirty="0">
                <a:effectLst/>
                <a:latin typeface="Bookman Old Style" panose="02050604050505020204" pitchFamily="18" charset="0"/>
                <a:ea typeface="Calibri" panose="020F0502020204030204" pitchFamily="34" charset="0"/>
                <a:cs typeface="Times New Roman" panose="02020603050405020304" pitchFamily="18" charset="0"/>
              </a:rPr>
              <a:t>à Jérusalem, dans toute la Judée et la Samarie, et jusqu’aux extrémités de la terre. »</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09</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Après ces paroles, tandis que les Apôtres le regardaient, </a:t>
            </a:r>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il s’éleva, et une nuée vint le soustraire à leurs yeux.</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10</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Et comme ils fixaient encore le ciel où Jésus s’en allait, voici que, devant eux, se tenaient </a:t>
            </a:r>
            <a:r>
              <a:rPr lang="fr-FR" sz="1500" i="1" kern="100" dirty="0">
                <a:effectLst/>
                <a:latin typeface="Bookman Old Style" panose="02050604050505020204" pitchFamily="18" charset="0"/>
                <a:ea typeface="Calibri" panose="020F0502020204030204" pitchFamily="34" charset="0"/>
                <a:cs typeface="Times New Roman" panose="02020603050405020304" pitchFamily="18" charset="0"/>
              </a:rPr>
              <a:t>deux hommes en vêtements blancs,</a:t>
            </a:r>
          </a:p>
          <a:p>
            <a:pPr algn="just"/>
            <a:r>
              <a:rPr lang="fr-FR" sz="1500" b="1" i="1" kern="100" dirty="0">
                <a:effectLst/>
                <a:latin typeface="Bookman Old Style" panose="02050604050505020204" pitchFamily="18" charset="0"/>
                <a:ea typeface="Calibri" panose="020F0502020204030204" pitchFamily="34" charset="0"/>
                <a:cs typeface="Times New Roman" panose="02020603050405020304" pitchFamily="18" charset="0"/>
              </a:rPr>
              <a:t>11</a:t>
            </a:r>
            <a:r>
              <a:rPr lang="fr-FR" sz="1500" i="1" kern="100" dirty="0">
                <a:effectLst/>
                <a:latin typeface="Bookman Old Style" panose="02050604050505020204" pitchFamily="18" charset="0"/>
                <a:ea typeface="Calibri" panose="020F0502020204030204" pitchFamily="34" charset="0"/>
                <a:cs typeface="Times New Roman" panose="02020603050405020304" pitchFamily="18" charset="0"/>
              </a:rPr>
              <a:t> qui leur dirent : « Galiléens, pourquoi restez-vous là à regarder vers le ciel ? Ce Jésus qui a été enlevé au ciel d’auprès de vous, viendra de la même manière que vous l’avez vu s’en aller vers le ciel. »</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12</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Alors, ils </a:t>
            </a:r>
            <a:r>
              <a:rPr lang="fr-FR" sz="15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retournèrent à Jérusalem depuis le lieu-dit</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5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 mont des Oliviers » </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qui en est proche, – la distance de marche ne dépasse pas ce qui est permis le jour du sabbat.</a:t>
            </a:r>
          </a:p>
          <a:p>
            <a:pPr algn="just"/>
            <a:r>
              <a:rPr lang="fr-FR" sz="1500" b="1" kern="100" dirty="0">
                <a:effectLst/>
                <a:latin typeface="Bookman Old Style" panose="02050604050505020204" pitchFamily="18" charset="0"/>
                <a:ea typeface="Calibri" panose="020F0502020204030204" pitchFamily="34" charset="0"/>
                <a:cs typeface="Times New Roman" panose="02020603050405020304" pitchFamily="18" charset="0"/>
              </a:rPr>
              <a:t>13</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 À leur arrivée, ils montèrent </a:t>
            </a:r>
            <a:r>
              <a:rPr lang="fr-FR" sz="1500" kern="100" dirty="0">
                <a:solidFill>
                  <a:srgbClr val="00B050"/>
                </a:solidFill>
                <a:effectLst/>
                <a:latin typeface="Bookman Old Style" panose="02050604050505020204" pitchFamily="18" charset="0"/>
                <a:ea typeface="Calibri" panose="020F0502020204030204" pitchFamily="34" charset="0"/>
                <a:cs typeface="Times New Roman" panose="02020603050405020304" pitchFamily="18" charset="0"/>
              </a:rPr>
              <a:t>dans la chambre haute </a:t>
            </a:r>
            <a:r>
              <a:rPr lang="fr-FR" sz="1500" kern="100" dirty="0">
                <a:effectLst/>
                <a:latin typeface="Bookman Old Style" panose="02050604050505020204" pitchFamily="18" charset="0"/>
                <a:ea typeface="Calibri" panose="020F0502020204030204" pitchFamily="34" charset="0"/>
                <a:cs typeface="Times New Roman" panose="02020603050405020304" pitchFamily="18" charset="0"/>
              </a:rPr>
              <a:t>où ils se tenaient habituellement ; </a:t>
            </a:r>
            <a:r>
              <a:rPr lang="fr-FR" sz="1500" i="1" kern="100" dirty="0">
                <a:effectLst/>
                <a:latin typeface="Bookman Old Style" panose="02050604050505020204" pitchFamily="18" charset="0"/>
                <a:ea typeface="Calibri" panose="020F0502020204030204" pitchFamily="34" charset="0"/>
                <a:cs typeface="Times New Roman" panose="02020603050405020304" pitchFamily="18" charset="0"/>
              </a:rPr>
              <a:t>c’était Pierre, Jean, Jacques et André, Philippe et Thomas, Barthélemy et Matthieu, Jacques fils d’Alphée, Simon le Zélote, et Jude fils de Jacques.</a:t>
            </a:r>
          </a:p>
          <a:p>
            <a:pPr algn="just"/>
            <a:r>
              <a:rPr lang="fr-FR" sz="1500" b="1" dirty="0">
                <a:effectLst/>
                <a:latin typeface="Bookman Old Style" panose="02050604050505020204" pitchFamily="18" charset="0"/>
                <a:ea typeface="Calibri" panose="020F0502020204030204" pitchFamily="34" charset="0"/>
                <a:cs typeface="Times New Roman" panose="02020603050405020304" pitchFamily="18" charset="0"/>
              </a:rPr>
              <a:t>14</a:t>
            </a:r>
            <a:r>
              <a:rPr lang="fr-FR" sz="15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5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Tous, d’un même cœur, étaient assidus à la prière, avec des femmes, avec Marie la mère de Jésus, et avec ses frères.</a:t>
            </a:r>
            <a:r>
              <a:rPr lang="fr-FR" sz="1500" dirty="0">
                <a:solidFill>
                  <a:srgbClr val="0070C0"/>
                </a:solidFill>
                <a:effectLst/>
                <a:latin typeface="Bookman Old Style" panose="02050604050505020204" pitchFamily="18" charset="0"/>
              </a:rPr>
              <a:t> </a:t>
            </a:r>
            <a:endParaRPr lang="fr-FR" sz="1500" dirty="0">
              <a:solidFill>
                <a:srgbClr val="0070C0"/>
              </a:solidFill>
              <a:latin typeface="Bookman Old Style" panose="02050604050505020204" pitchFamily="18" charset="0"/>
            </a:endParaRPr>
          </a:p>
        </p:txBody>
      </p:sp>
      <p:sp>
        <p:nvSpPr>
          <p:cNvPr id="3" name="ZoneTexte 2">
            <a:extLst>
              <a:ext uri="{FF2B5EF4-FFF2-40B4-BE49-F238E27FC236}">
                <a16:creationId xmlns:a16="http://schemas.microsoft.com/office/drawing/2014/main" id="{809195AD-1548-AFDF-474D-8DF899B4B0A2}"/>
              </a:ext>
            </a:extLst>
          </p:cNvPr>
          <p:cNvSpPr txBox="1"/>
          <p:nvPr/>
        </p:nvSpPr>
        <p:spPr>
          <a:xfrm>
            <a:off x="7191632" y="123568"/>
            <a:ext cx="4654380" cy="369332"/>
          </a:xfrm>
          <a:prstGeom prst="rect">
            <a:avLst/>
          </a:prstGeom>
          <a:noFill/>
        </p:spPr>
        <p:txBody>
          <a:bodyPr wrap="square" rtlCol="0">
            <a:spAutoFit/>
          </a:bodyPr>
          <a:lstStyle/>
          <a:p>
            <a:pPr algn="r"/>
            <a:r>
              <a:rPr lang="fr-FR" b="1" dirty="0"/>
              <a:t>Deux récits de l’Ascension.</a:t>
            </a:r>
          </a:p>
        </p:txBody>
      </p:sp>
    </p:spTree>
    <p:extLst>
      <p:ext uri="{BB962C8B-B14F-4D97-AF65-F5344CB8AC3E}">
        <p14:creationId xmlns:p14="http://schemas.microsoft.com/office/powerpoint/2010/main" val="1926807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F52C854-6874-306F-C84C-C6632AA10334}"/>
              </a:ext>
            </a:extLst>
          </p:cNvPr>
          <p:cNvSpPr txBox="1"/>
          <p:nvPr/>
        </p:nvSpPr>
        <p:spPr>
          <a:xfrm>
            <a:off x="3113902" y="160638"/>
            <a:ext cx="8785654" cy="6740307"/>
          </a:xfrm>
          <a:prstGeom prst="rect">
            <a:avLst/>
          </a:prstGeom>
          <a:noFill/>
        </p:spPr>
        <p:txBody>
          <a:bodyPr wrap="square" rtlCol="0">
            <a:spAutoFit/>
          </a:bodyPr>
          <a:lstStyle/>
          <a:p>
            <a:pPr marL="285750" indent="-285750">
              <a:buFont typeface="Wingdings" pitchFamily="2" charset="2"/>
              <a:buChar char="§"/>
            </a:pPr>
            <a:r>
              <a:rPr lang="fr-FR" sz="1600" b="1" dirty="0">
                <a:latin typeface="Bookman Old Style" panose="02050604050505020204" pitchFamily="18" charset="0"/>
              </a:rPr>
              <a:t>Le terme d’Ascension ne figure pas chez Luc.</a:t>
            </a:r>
          </a:p>
          <a:p>
            <a:pPr marL="285750" indent="-285750">
              <a:buFont typeface="Wingdings" pitchFamily="2" charset="2"/>
              <a:buChar char="§"/>
            </a:pPr>
            <a:r>
              <a:rPr lang="fr-FR" sz="1600" dirty="0">
                <a:latin typeface="Bookman Old Style" panose="02050604050505020204" pitchFamily="18" charset="0"/>
              </a:rPr>
              <a:t>Deux récits dans l’Ancien testament où un personnage est « </a:t>
            </a:r>
            <a:r>
              <a:rPr lang="fr-FR" sz="1600" b="1" dirty="0">
                <a:latin typeface="Bookman Old Style" panose="02050604050505020204" pitchFamily="18" charset="0"/>
              </a:rPr>
              <a:t>enlevé</a:t>
            </a:r>
            <a:r>
              <a:rPr lang="fr-FR" sz="1600" dirty="0">
                <a:latin typeface="Bookman Old Style" panose="02050604050505020204" pitchFamily="18" charset="0"/>
              </a:rPr>
              <a:t> »</a:t>
            </a:r>
          </a:p>
          <a:p>
            <a:pPr marL="742950" lvl="1" indent="-285750" algn="just">
              <a:buFont typeface="Wingdings" pitchFamily="2" charset="2"/>
              <a:buChar char="ü"/>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Hénoch, dans la généalogie de Noé. L’enlèvement est simplement mentionné. : « </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Hénoch vécut en tout trois cent soixante-cinq ans. Il avait marché avec Dieu, puis il disparut car Dieu l’avait </a:t>
            </a:r>
            <a:r>
              <a:rPr lang="fr-FR" sz="1600" b="1"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enlevé</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 </a:t>
            </a: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 (</a:t>
            </a:r>
            <a:r>
              <a:rPr lang="fr-FR" sz="1600" kern="100" dirty="0" err="1">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Gn</a:t>
            </a: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 5,24)</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457200" algn="just">
              <a:tabLst>
                <a:tab pos="1931670" algn="l"/>
              </a:tabLst>
            </a:pP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 </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Hénoch plut au Seigneur et fut transféré : c’est un exemple de conversion pour les générations...Nul n’a été créé pareil à Hénoch car il fut, lui, </a:t>
            </a:r>
            <a:r>
              <a:rPr lang="fr-FR" sz="1600" b="1"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emporté de la terre</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 </a:t>
            </a: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 (Si, 44,16- 44,19)</a:t>
            </a:r>
          </a:p>
          <a:p>
            <a:pPr marL="342900" lvl="0" indent="-342900" algn="just">
              <a:buFont typeface="Bookman Old Style" panose="02050604050505020204" pitchFamily="18" charset="0"/>
              <a:buChar char="-"/>
              <a:tabLst>
                <a:tab pos="1931670" algn="l"/>
              </a:tabLst>
            </a:pP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Elie, : « </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Élie dit à Élisée : « Dis-moi ce que tu veux que je fasse pour toi avant d’être </a:t>
            </a:r>
            <a:r>
              <a:rPr lang="fr-FR" sz="1600" b="1"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enlevé</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 loin de toi. » Élisée répondit : « Que je reçoive une double part de l’esprit que tu as reçu ! » Élie reprit : « Tu demandes quelque chose de difficile : tu l’obtiendras </a:t>
            </a:r>
            <a:r>
              <a:rPr lang="fr-FR" sz="1600" b="1"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si tu me vois</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 lorsque je </a:t>
            </a:r>
            <a:r>
              <a:rPr lang="fr-FR" sz="1600" b="1"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serai enlevé </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loin de toi. Sinon, tu ne l’obtiendras pas. </a:t>
            </a: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457200" algn="just">
              <a:tabLst>
                <a:tab pos="1931670" algn="l"/>
              </a:tabLst>
            </a:pP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Ils étaient en train de marcher tout en parlant lorsqu’un char de feu, avec des chevaux de feu, les sépara. Alors, </a:t>
            </a:r>
            <a:r>
              <a:rPr lang="fr-FR" sz="1600" b="1"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Élie monta au ciel </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dans un ouragan. </a:t>
            </a: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 »</a:t>
            </a:r>
          </a:p>
          <a:p>
            <a:pPr marL="457200" algn="just">
              <a:tabLst>
                <a:tab pos="1931670" algn="l"/>
              </a:tabLst>
            </a:pP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(2R, 9-10)</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457200" algn="just">
              <a:tabLst>
                <a:tab pos="1931670" algn="l"/>
              </a:tabLst>
            </a:pP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 </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Elie, pour avoir brûlé du zèle de la Loi, </a:t>
            </a:r>
            <a:r>
              <a:rPr lang="fr-FR" sz="1600" b="1"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fut enlevé au ciel</a:t>
            </a:r>
            <a:r>
              <a:rPr lang="fr-FR" sz="1600" kern="100" dirty="0">
                <a:solidFill>
                  <a:srgbClr val="0070C0"/>
                </a:solidFill>
                <a:effectLst/>
                <a:latin typeface="Bookman Old Style" panose="02050604050505020204" pitchFamily="18" charset="0"/>
                <a:ea typeface="Calibri" panose="020F0502020204030204" pitchFamily="34" charset="0"/>
                <a:cs typeface="Open Sans" panose="020B0606030504020204" pitchFamily="34" charset="0"/>
              </a:rPr>
              <a:t>. </a:t>
            </a:r>
            <a:r>
              <a:rPr lang="fr-FR" sz="1600" kern="100" dirty="0">
                <a:solidFill>
                  <a:srgbClr val="333333"/>
                </a:solidFill>
                <a:effectLst/>
                <a:latin typeface="Bookman Old Style" panose="02050604050505020204" pitchFamily="18" charset="0"/>
                <a:ea typeface="Calibri" panose="020F0502020204030204" pitchFamily="34" charset="0"/>
                <a:cs typeface="Open Sans" panose="020B0606030504020204" pitchFamily="34" charset="0"/>
              </a:rPr>
              <a:t>» (1M, 2,58)</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457200" algn="just">
              <a:tabLst>
                <a:tab pos="1931670" algn="l"/>
              </a:tabLst>
            </a:pP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742950" indent="-285750" algn="just">
              <a:buFont typeface="Wingdings" pitchFamily="2" charset="2"/>
              <a:buChar char="Ø"/>
              <a:tabLst>
                <a:tab pos="1931670" algn="l"/>
              </a:tabLst>
            </a:pPr>
            <a:r>
              <a:rPr lang="fr-FR" sz="1600" kern="100" dirty="0">
                <a:latin typeface="Bookman Old Style" panose="02050604050505020204" pitchFamily="18" charset="0"/>
                <a:ea typeface="Calibri" panose="020F0502020204030204" pitchFamily="34" charset="0"/>
                <a:cs typeface="Times New Roman" panose="02020603050405020304" pitchFamily="18" charset="0"/>
              </a:rPr>
              <a:t>Ni Hénoch, ni Elie ne sont passés par la mort avent d’être enlevés...</a:t>
            </a:r>
          </a:p>
          <a:p>
            <a:pPr marL="742950" indent="-285750" algn="just">
              <a:buFont typeface="Wingdings" pitchFamily="2" charset="2"/>
              <a:buChar char="Ø"/>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L’association, pour Jésus</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 de la résurrection et de l’ascension soulignent que la résurrection n’est pas une réanimation, mais l’association à la puissance divine.</a:t>
            </a:r>
          </a:p>
          <a:p>
            <a:pPr marL="742950" indent="-285750" algn="just">
              <a:buFont typeface="Wingdings" pitchFamily="2" charset="2"/>
              <a:buChar char="Ø"/>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Le souvenir d’Elie relève de la typologie : Elie, l’une des deux figures de la Transfiguration, est une préfiguration du Christ. Elisée qui a reçu l’esprit d’Elie, pourra accomplir les mêmes gestes prophétiques qu’Elie, comme les apôtres, après avoir reçu l’esprit pourront reproduire les gestes du Christ : enseignement, guérisons, résurrections...</a:t>
            </a:r>
          </a:p>
        </p:txBody>
      </p:sp>
      <p:pic>
        <p:nvPicPr>
          <p:cNvPr id="1026" name="Picture 2" descr="The Book of Enoch : Thomas R, Horn: Amazon.fr: Livres">
            <a:extLst>
              <a:ext uri="{FF2B5EF4-FFF2-40B4-BE49-F238E27FC236}">
                <a16:creationId xmlns:a16="http://schemas.microsoft.com/office/drawing/2014/main" id="{2947B4D4-6883-89B1-E7C2-6E010FC17C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444" y="401595"/>
            <a:ext cx="2018971" cy="3027405"/>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a:extLst>
              <a:ext uri="{FF2B5EF4-FFF2-40B4-BE49-F238E27FC236}">
                <a16:creationId xmlns:a16="http://schemas.microsoft.com/office/drawing/2014/main" id="{73E408DC-97B8-F37E-00DB-60C6E842757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2" name="Picture 8" descr="L'ascension d'Élie (sarcophage de la Remise de la Loi) | Utpictura18">
            <a:extLst>
              <a:ext uri="{FF2B5EF4-FFF2-40B4-BE49-F238E27FC236}">
                <a16:creationId xmlns:a16="http://schemas.microsoft.com/office/drawing/2014/main" id="{C3EF37B2-9AEA-5BE6-479B-56A9181721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779" y="3667897"/>
            <a:ext cx="2918253" cy="2918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8459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40ADD8F-7EED-D046-4E1B-F52F1452124F}"/>
              </a:ext>
            </a:extLst>
          </p:cNvPr>
          <p:cNvSpPr txBox="1"/>
          <p:nvPr/>
        </p:nvSpPr>
        <p:spPr>
          <a:xfrm>
            <a:off x="3447535" y="148282"/>
            <a:ext cx="8180173" cy="6894195"/>
          </a:xfrm>
          <a:prstGeom prst="rect">
            <a:avLst/>
          </a:prstGeom>
          <a:noFill/>
        </p:spPr>
        <p:txBody>
          <a:bodyPr wrap="square" rtlCol="0">
            <a:spAutoFit/>
          </a:bodyPr>
          <a:lstStyle/>
          <a:p>
            <a:pPr marL="285750" indent="-285750">
              <a:buFont typeface="Wingdings" pitchFamily="2" charset="2"/>
              <a:buChar char="§"/>
            </a:pPr>
            <a:r>
              <a:rPr lang="fr-FR" sz="1600" b="1" dirty="0">
                <a:latin typeface="Bookman Old Style" panose="02050604050505020204" pitchFamily="18" charset="0"/>
              </a:rPr>
              <a:t>Deux récits, avec des différences </a:t>
            </a:r>
            <a:r>
              <a:rPr lang="fr-FR" sz="1600" dirty="0">
                <a:latin typeface="Bookman Old Style" panose="02050604050505020204" pitchFamily="18" charset="0"/>
              </a:rPr>
              <a:t>: </a:t>
            </a:r>
          </a:p>
          <a:p>
            <a:pPr marL="742950" lvl="1" indent="-285750">
              <a:buFont typeface="Wingdings" pitchFamily="2" charset="2"/>
              <a:buChar char="ü"/>
            </a:pPr>
            <a:r>
              <a:rPr lang="fr-FR" sz="1600" b="1" dirty="0">
                <a:latin typeface="Bookman Old Style" panose="02050604050505020204" pitchFamily="18" charset="0"/>
              </a:rPr>
              <a:t>Spatiales</a:t>
            </a:r>
            <a:r>
              <a:rPr lang="fr-FR" sz="1600" dirty="0">
                <a:latin typeface="Bookman Old Style" panose="02050604050505020204" pitchFamily="18" charset="0"/>
              </a:rPr>
              <a:t> : dans l’évangile, on va de Béthanie au Temple. Le récit de la Passion commence à Béthanie, avant l’entrée triomphale à Jérusalem, l’ascension à Béthanie étant alors une sortie triomphale. Dans les Actes on va du Mont des Oliviers à la chambre haute. </a:t>
            </a:r>
            <a:r>
              <a:rPr lang="fr-FR" sz="1600" dirty="0">
                <a:effectLst/>
                <a:latin typeface="Bookman Old Style" panose="02050604050505020204" pitchFamily="18" charset="0"/>
                <a:ea typeface="Calibri" panose="020F0502020204030204" pitchFamily="34" charset="0"/>
                <a:cs typeface="Times New Roman" panose="02020603050405020304" pitchFamily="18" charset="0"/>
              </a:rPr>
              <a:t>La chambre haute est le lieu de la Cène, institution de l’eucharistie et du sacerdoce. Elle est lieu de prière dans la communion. Et elle se réunit autour de Marie. Elle est le lieu de la manifestation de l’Esprit.</a:t>
            </a:r>
            <a:r>
              <a:rPr lang="fr-FR" sz="1600" dirty="0">
                <a:effectLst/>
                <a:latin typeface="Bookman Old Style" panose="02050604050505020204" pitchFamily="18" charset="0"/>
              </a:rPr>
              <a:t> </a:t>
            </a:r>
            <a:endParaRPr lang="fr-FR" sz="1600" dirty="0">
              <a:latin typeface="Bookman Old Style" panose="02050604050505020204" pitchFamily="18" charset="0"/>
            </a:endParaRPr>
          </a:p>
          <a:p>
            <a:pPr marL="742950" lvl="1" indent="-285750">
              <a:buFont typeface="Wingdings" pitchFamily="2" charset="2"/>
              <a:buChar char="ü"/>
            </a:pPr>
            <a:r>
              <a:rPr lang="fr-FR" sz="1600" b="1" dirty="0">
                <a:latin typeface="Bookman Old Style" panose="02050604050505020204" pitchFamily="18" charset="0"/>
              </a:rPr>
              <a:t>Temporelles</a:t>
            </a:r>
            <a:r>
              <a:rPr lang="fr-FR" sz="1600" dirty="0">
                <a:latin typeface="Bookman Old Style" panose="02050604050505020204" pitchFamily="18" charset="0"/>
              </a:rPr>
              <a:t>. L’évangile « condense » les apparitions et l’ascension en une seule journée. La condensation en une seule journée souligne l’unité, en Jésus de la glorification, par la résurrection et l’ascension. Dans les Actes, l’ascension survient après quarante jours (origine du calendrier liturgique : ascension 40 jours après Pâques), écho à des événements bibliques : </a:t>
            </a:r>
          </a:p>
          <a:p>
            <a:pPr marL="1200150" lvl="2" indent="-285750" algn="just">
              <a:buFont typeface="Wingdings" pitchFamily="2" charset="2"/>
              <a:buChar char="Ø"/>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Dans la Bible, le nombre de 40 désigne le temps d’une révélation, le temps d’une maturation, d’une gestation : </a:t>
            </a:r>
          </a:p>
          <a:p>
            <a:pPr marL="1257300" lvl="2" indent="-342900" algn="just">
              <a:buFont typeface="Courier New" panose="02070309020205020404" pitchFamily="49" charset="0"/>
              <a:buChar char="o"/>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Moïse au Sinaï : </a:t>
            </a:r>
            <a:r>
              <a:rPr lang="fr-FR" sz="1600" b="1" kern="100" dirty="0">
                <a:effectLst/>
                <a:latin typeface="Bookman Old Style" panose="02050604050505020204" pitchFamily="18" charset="0"/>
                <a:ea typeface="Calibri" panose="020F0502020204030204" pitchFamily="34" charset="0"/>
                <a:cs typeface="Times New Roman" panose="02020603050405020304" pitchFamily="18" charset="0"/>
              </a:rPr>
              <a:t>«</a:t>
            </a:r>
            <a:r>
              <a:rPr lang="fr-FR" sz="1600" b="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Moïse entra dans la nuée et gravit la montagne. Moïse resta sur la montagne quarante jours et quarante nuits.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(Ex, 24,18)</a:t>
            </a:r>
          </a:p>
          <a:p>
            <a:pPr marL="1200150" lvl="2" indent="-285750" algn="just">
              <a:buFont typeface="Courier New" panose="02070309020205020404" pitchFamily="49" charset="0"/>
              <a:buChar char="o"/>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Elie qui marche quarante jours, avant la révélation de Dieu dans la brise : </a:t>
            </a:r>
            <a:r>
              <a:rPr lang="fr-FR" sz="1600" b="1"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Élie se leva, mangea et but. Puis, fortifié par cette nourriture, il marcha quarante jours et quarante nuits jusqu’à l’Horeb, la montagne de Dieu.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(1R, 19,8)</a:t>
            </a:r>
          </a:p>
          <a:p>
            <a:pPr marL="1257300" lvl="2" indent="-342900" algn="just">
              <a:buFont typeface="Courier New" panose="02070309020205020404" pitchFamily="49" charset="0"/>
              <a:buChar char="o"/>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Les 40 jours de Jésus au désert après le baptême.</a:t>
            </a:r>
          </a:p>
          <a:p>
            <a:pPr marL="457200" algn="just">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Ces quarante jours sont, finalement, le temps de la maturation des apôtres vers leur mission.</a:t>
            </a:r>
          </a:p>
          <a:p>
            <a:pPr marL="1200150" lvl="2" indent="-285750">
              <a:buFont typeface="Wingdings" pitchFamily="2" charset="2"/>
              <a:buChar char="Ø"/>
            </a:pPr>
            <a:endParaRPr lang="fr-FR" dirty="0"/>
          </a:p>
        </p:txBody>
      </p:sp>
      <p:pic>
        <p:nvPicPr>
          <p:cNvPr id="1026" name="Picture 2" descr="L'Entrée du Christ dans Jérusalem (Giotto) — Wikipédia">
            <a:extLst>
              <a:ext uri="{FF2B5EF4-FFF2-40B4-BE49-F238E27FC236}">
                <a16:creationId xmlns:a16="http://schemas.microsoft.com/office/drawing/2014/main" id="{8592DA37-53AD-6B02-586E-B5CEC712D5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949" y="428539"/>
            <a:ext cx="3298224" cy="3108326"/>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descr="L'Ascension de Giotto (Français)">
            <a:extLst>
              <a:ext uri="{FF2B5EF4-FFF2-40B4-BE49-F238E27FC236}">
                <a16:creationId xmlns:a16="http://schemas.microsoft.com/office/drawing/2014/main" id="{F6F7EA12-5444-510D-7B74-B27C145754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9949" y="3595379"/>
            <a:ext cx="3298224" cy="3133956"/>
          </a:xfrm>
          <a:prstGeom prst="rect">
            <a:avLst/>
          </a:prstGeom>
          <a:noFill/>
          <a:ln>
            <a:noFill/>
          </a:ln>
        </p:spPr>
      </p:pic>
    </p:spTree>
    <p:extLst>
      <p:ext uri="{BB962C8B-B14F-4D97-AF65-F5344CB8AC3E}">
        <p14:creationId xmlns:p14="http://schemas.microsoft.com/office/powerpoint/2010/main" val="39055314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7A10A06-8223-14CA-BB52-5D2AFC36118E}"/>
              </a:ext>
            </a:extLst>
          </p:cNvPr>
          <p:cNvSpPr txBox="1"/>
          <p:nvPr/>
        </p:nvSpPr>
        <p:spPr>
          <a:xfrm>
            <a:off x="3842951" y="160637"/>
            <a:ext cx="8068962" cy="1815882"/>
          </a:xfrm>
          <a:prstGeom prst="rect">
            <a:avLst/>
          </a:prstGeom>
          <a:noFill/>
        </p:spPr>
        <p:txBody>
          <a:bodyPr wrap="square" rtlCol="0">
            <a:spAutoFit/>
          </a:bodyPr>
          <a:lstStyle/>
          <a:p>
            <a:pPr marL="285750" indent="-285750" algn="just">
              <a:buFont typeface="Wingdings" pitchFamily="2" charset="2"/>
              <a:buChar char="§"/>
            </a:pPr>
            <a:r>
              <a:rPr lang="fr-FR" sz="1600" dirty="0">
                <a:latin typeface="Bookman Old Style" panose="02050604050505020204" pitchFamily="18" charset="0"/>
              </a:rPr>
              <a:t>Des mentions propres aux Actes.</a:t>
            </a:r>
          </a:p>
          <a:p>
            <a:pPr marL="742950" lvl="1" indent="-285750" algn="just">
              <a:buFont typeface="Wingdings" pitchFamily="2" charset="2"/>
              <a:buChar char="ü"/>
            </a:pPr>
            <a:r>
              <a:rPr lang="fr-FR" sz="1600" dirty="0">
                <a:latin typeface="Bookman Old Style" panose="02050604050505020204" pitchFamily="18" charset="0"/>
              </a:rPr>
              <a:t>L’interrogation des apôtres sur le rétablissement du Royaume pour Israël...Toujours, donc, pour les apôtres la difficulté d’appréhender la mission du Christ et la volonté du Père. (Voir les compagnons d’Emmaüs). Les apôtres se situent dans une perspective historique, le chronos, quand le Christ va opposer une perspective eschatologique, le moment venu, favorable, le kairos.</a:t>
            </a:r>
          </a:p>
        </p:txBody>
      </p:sp>
      <p:sp>
        <p:nvSpPr>
          <p:cNvPr id="3" name="ZoneTexte 2">
            <a:extLst>
              <a:ext uri="{FF2B5EF4-FFF2-40B4-BE49-F238E27FC236}">
                <a16:creationId xmlns:a16="http://schemas.microsoft.com/office/drawing/2014/main" id="{A38BD93C-CD04-1C77-C26A-E0CD54CF6A8C}"/>
              </a:ext>
            </a:extLst>
          </p:cNvPr>
          <p:cNvSpPr txBox="1"/>
          <p:nvPr/>
        </p:nvSpPr>
        <p:spPr>
          <a:xfrm>
            <a:off x="3842951" y="1976519"/>
            <a:ext cx="8068962" cy="4770537"/>
          </a:xfrm>
          <a:prstGeom prst="rect">
            <a:avLst/>
          </a:prstGeom>
          <a:noFill/>
        </p:spPr>
        <p:txBody>
          <a:bodyPr wrap="square" rtlCol="0">
            <a:spAutoFit/>
          </a:bodyPr>
          <a:lstStyle/>
          <a:p>
            <a:pPr marL="285750" indent="-285750" algn="just">
              <a:buFont typeface="Wingdings" pitchFamily="2" charset="2"/>
              <a:buChar char="§"/>
            </a:pPr>
            <a:r>
              <a:rPr lang="fr-FR" sz="1600" dirty="0">
                <a:latin typeface="Bookman Old Style" panose="02050604050505020204" pitchFamily="18" charset="0"/>
              </a:rPr>
              <a:t>« </a:t>
            </a:r>
            <a:r>
              <a:rPr lang="fr-FR" sz="1600" dirty="0">
                <a:solidFill>
                  <a:srgbClr val="0070C0"/>
                </a:solidFill>
                <a:latin typeface="Bookman Old Style" panose="02050604050505020204" pitchFamily="18" charset="0"/>
              </a:rPr>
              <a:t>A vous d’en être les témoins </a:t>
            </a:r>
            <a:r>
              <a:rPr lang="fr-FR" sz="1600" dirty="0">
                <a:latin typeface="Bookman Old Style" panose="02050604050505020204" pitchFamily="18" charset="0"/>
              </a:rPr>
              <a:t>» / « </a:t>
            </a:r>
            <a:r>
              <a:rPr lang="fr-FR" sz="1600" i="1" dirty="0">
                <a:solidFill>
                  <a:srgbClr val="0070C0"/>
                </a:solidFill>
                <a:latin typeface="Bookman Old Style" panose="02050604050505020204" pitchFamily="18" charset="0"/>
              </a:rPr>
              <a:t>vous serez alors mes témoins </a:t>
            </a:r>
            <a:r>
              <a:rPr lang="fr-FR" sz="1600" dirty="0">
                <a:latin typeface="Bookman Old Style" panose="02050604050505020204" pitchFamily="18" charset="0"/>
              </a:rPr>
              <a:t>». : le témoignage ne concerne pas seulement des événements, mais une personne avec laquelle on se tient en relation.</a:t>
            </a:r>
          </a:p>
          <a:p>
            <a:pPr marL="285750" indent="-285750" algn="just">
              <a:buFont typeface="Wingdings" pitchFamily="2" charset="2"/>
              <a:buChar char="§"/>
            </a:pPr>
            <a:r>
              <a:rPr lang="fr-FR" sz="1600" i="1"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à Jérusalem, dans toute la Judée et la Samarie, et jusqu’aux extrémités de la terre. </a:t>
            </a:r>
            <a:r>
              <a:rPr lang="fr-FR" sz="1600" i="1"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Le champ de la mission est précisé et donne ainsi le plan des Actes : </a:t>
            </a:r>
          </a:p>
          <a:p>
            <a:pPr marL="742950" lvl="1" indent="-285750" algn="just">
              <a:buFont typeface="Wingdings" pitchFamily="2" charset="2"/>
              <a:buChar char="ü"/>
            </a:pPr>
            <a:r>
              <a:rPr lang="fr-FR" sz="1600" kern="100" dirty="0">
                <a:latin typeface="Bookman Old Style" panose="02050604050505020204" pitchFamily="18" charset="0"/>
                <a:ea typeface="Calibri" panose="020F0502020204030204" pitchFamily="34" charset="0"/>
                <a:cs typeface="Times New Roman" panose="02020603050405020304" pitchFamily="18" charset="0"/>
              </a:rPr>
              <a:t>A Jérusalem : 1-7.</a:t>
            </a:r>
          </a:p>
          <a:p>
            <a:pPr marL="742950" lvl="1" indent="-285750" algn="just">
              <a:buFont typeface="Wingdings" pitchFamily="2" charset="2"/>
              <a:buChar char="ü"/>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En Judée et Samarie, 7-12.</a:t>
            </a:r>
          </a:p>
          <a:p>
            <a:pPr marL="742950" lvl="1" indent="-285750" algn="just">
              <a:buFont typeface="Wingdings" pitchFamily="2" charset="2"/>
              <a:buChar char="ü"/>
            </a:pPr>
            <a:r>
              <a:rPr lang="fr-FR" sz="1600" kern="100" dirty="0">
                <a:latin typeface="Bookman Old Style" panose="02050604050505020204" pitchFamily="18" charset="0"/>
                <a:ea typeface="Calibri" panose="020F0502020204030204" pitchFamily="34" charset="0"/>
                <a:cs typeface="Times New Roman" panose="02020603050405020304" pitchFamily="18" charset="0"/>
              </a:rPr>
              <a:t>Les missions jusqu’aux extrémités de la terre, 12-28.</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marL="285750" indent="-285750" algn="just">
              <a:buFont typeface="Wingdings" pitchFamily="2" charset="2"/>
              <a:buChar char="§"/>
            </a:pPr>
            <a:r>
              <a:rPr lang="fr-FR" sz="1600" i="1"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deux hommes en vêtements blancs </a:t>
            </a:r>
            <a:r>
              <a:rPr lang="fr-FR" sz="1600" i="1"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écho de la Transfiguration : Pierre souhaitait rester sur la montagne, mais ils doivent en descendre / les anges invitent les apôtres à ne pas restés fixés sur le ciel. Echo aussi du tombeau vide :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Pourquoi cherchez-vous le vivant parmi les morts.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Les apôtres sont envoyés vers le monde des vivants.</a:t>
            </a:r>
          </a:p>
          <a:p>
            <a:pPr marL="285750" indent="-285750" algn="just">
              <a:buFont typeface="Wingdings" pitchFamily="2" charset="2"/>
              <a:buChar char="§"/>
            </a:pPr>
            <a:r>
              <a:rPr lang="fr-FR" sz="1600" kern="100" dirty="0">
                <a:latin typeface="Bookman Old Style" panose="02050604050505020204" pitchFamily="18" charset="0"/>
                <a:ea typeface="Calibri" panose="020F0502020204030204" pitchFamily="34" charset="0"/>
                <a:cs typeface="Times New Roman" panose="02020603050405020304" pitchFamily="18" charset="0"/>
              </a:rPr>
              <a:t>Liste des apôtres semblables à </a:t>
            </a:r>
            <a:r>
              <a:rPr lang="fr-FR" sz="1600" kern="100" dirty="0" err="1">
                <a:latin typeface="Bookman Old Style" panose="02050604050505020204" pitchFamily="18" charset="0"/>
                <a:ea typeface="Calibri" panose="020F0502020204030204" pitchFamily="34" charset="0"/>
                <a:cs typeface="Times New Roman" panose="02020603050405020304" pitchFamily="18" charset="0"/>
              </a:rPr>
              <a:t>Lc</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 6,14, avec une réorganisation : Pierre Jacques et Jean sont cités en premier. (Apôtres présents à la Transfiguration, lors de la résurrection de la fille de </a:t>
            </a:r>
            <a:r>
              <a:rPr lang="fr-FR" sz="1600" kern="100" dirty="0" err="1">
                <a:latin typeface="Bookman Old Style" panose="02050604050505020204" pitchFamily="18" charset="0"/>
                <a:ea typeface="Calibri" panose="020F0502020204030204" pitchFamily="34" charset="0"/>
                <a:cs typeface="Times New Roman" panose="02020603050405020304" pitchFamily="18" charset="0"/>
              </a:rPr>
              <a:t>Jaïre</a:t>
            </a:r>
            <a:r>
              <a:rPr lang="fr-FR" sz="1600" kern="100" dirty="0">
                <a:latin typeface="Bookman Old Style" panose="02050604050505020204" pitchFamily="18" charset="0"/>
                <a:ea typeface="Calibri" panose="020F0502020204030204" pitchFamily="34" charset="0"/>
                <a:cs typeface="Times New Roman" panose="02020603050405020304" pitchFamily="18" charset="0"/>
              </a:rPr>
              <a:t>) puis mention des femmes toujours importantes chez Luc et dernière mention de Marie, présente au début des Actes, comme de l’évangile de Luc.</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pic>
        <p:nvPicPr>
          <p:cNvPr id="4" name="Image 3" descr="L'Ascension de Giotto (Français)">
            <a:extLst>
              <a:ext uri="{FF2B5EF4-FFF2-40B4-BE49-F238E27FC236}">
                <a16:creationId xmlns:a16="http://schemas.microsoft.com/office/drawing/2014/main" id="{1C2D216E-E022-9932-64AB-FC113F7528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7527" y="1482372"/>
            <a:ext cx="3797758" cy="3608611"/>
          </a:xfrm>
          <a:prstGeom prst="rect">
            <a:avLst/>
          </a:prstGeom>
          <a:noFill/>
          <a:ln>
            <a:noFill/>
          </a:ln>
        </p:spPr>
      </p:pic>
    </p:spTree>
    <p:extLst>
      <p:ext uri="{BB962C8B-B14F-4D97-AF65-F5344CB8AC3E}">
        <p14:creationId xmlns:p14="http://schemas.microsoft.com/office/powerpoint/2010/main" val="1289176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290CB83-7023-64E6-3A97-D17171878403}"/>
              </a:ext>
            </a:extLst>
          </p:cNvPr>
          <p:cNvSpPr txBox="1"/>
          <p:nvPr/>
        </p:nvSpPr>
        <p:spPr>
          <a:xfrm>
            <a:off x="2903838" y="58846"/>
            <a:ext cx="8909223" cy="6740307"/>
          </a:xfrm>
          <a:prstGeom prst="rect">
            <a:avLst/>
          </a:prstGeom>
          <a:noFill/>
        </p:spPr>
        <p:txBody>
          <a:bodyPr wrap="square" rtlCol="0">
            <a:spAutoFit/>
          </a:bodyPr>
          <a:lstStyle/>
          <a:p>
            <a:pPr algn="just"/>
            <a:r>
              <a:rPr lang="fr-FR" dirty="0">
                <a:latin typeface="Bookman Old Style" panose="02050604050505020204" pitchFamily="18" charset="0"/>
              </a:rPr>
              <a:t>Deux récits, où il ne s’agit pas de chercher l’exactitude historique, mais la portée théologique : </a:t>
            </a:r>
          </a:p>
          <a:p>
            <a:pPr marL="742950" lvl="1" indent="-285750" algn="just">
              <a:buFont typeface="Wingdings" pitchFamily="2" charset="2"/>
              <a:buChar char="§"/>
            </a:pPr>
            <a:r>
              <a:rPr lang="fr-FR" dirty="0">
                <a:latin typeface="Bookman Old Style" panose="02050604050505020204" pitchFamily="18" charset="0"/>
              </a:rPr>
              <a:t>La glorification du Seigneur.</a:t>
            </a:r>
          </a:p>
          <a:p>
            <a:pPr marL="742950" lvl="1" indent="-285750" algn="just">
              <a:buFont typeface="Wingdings" pitchFamily="2" charset="2"/>
              <a:buChar char="§"/>
            </a:pPr>
            <a:r>
              <a:rPr lang="fr-FR" dirty="0">
                <a:latin typeface="Bookman Old Style" panose="02050604050505020204" pitchFamily="18" charset="0"/>
              </a:rPr>
              <a:t>La mission donnée aux apôtres dans le nouveau temps qui s’ouvre, les apôtres agissant comme récepteurs de la puissance de l’Esprit Saint L’Esprit Saint inaugurait l’évangile de Luc avec l’Annonciation ouvrant les récits de l’enfance et le discours  de Jésus à la synagogue de Nazareth, ouvrant sa vie publique.</a:t>
            </a:r>
          </a:p>
          <a:p>
            <a:pPr marL="742950" lvl="1" indent="-285750" algn="just">
              <a:buFont typeface="Wingdings" pitchFamily="2" charset="2"/>
              <a:buChar char="§"/>
            </a:pPr>
            <a:r>
              <a:rPr lang="fr-FR" dirty="0">
                <a:latin typeface="Bookman Old Style" panose="02050604050505020204" pitchFamily="18" charset="0"/>
              </a:rPr>
              <a:t>Ces deux récits ont amené certains à mettre en doute l’unité d’auteur de l’Evangile et des Actes.	 Mais les différences sont surtout liées au schéma narratif.</a:t>
            </a:r>
          </a:p>
          <a:p>
            <a:pPr lvl="1" algn="just"/>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L’évangile se termine par une référence implicite à l’Ascension tandis que les Actes s’ouvrent sur une description très explicite (...) cela relève de raisons littéraires mises au service de l’ensemble du projet narratif de Luc. La façon dont il a enchaîné ses deux récits plaide fortement en faveur de l’unité de composition de l’ensemble.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(Odile Flichy)</a:t>
            </a:r>
          </a:p>
          <a:p>
            <a:pPr lvl="1" algn="just"/>
            <a:endParaRPr lang="fr-FR" dirty="0">
              <a:latin typeface="Bookman Old Style" panose="02050604050505020204" pitchFamily="18" charset="0"/>
            </a:endParaRPr>
          </a:p>
          <a:p>
            <a:pPr algn="ctr">
              <a:tabLst>
                <a:tab pos="1931670" algn="l"/>
              </a:tabLst>
            </a:pP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Deux ouvrages complémentaires au plan parallèle.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L’œuvre de Luc est histoire de salut. (Salut et sauveur apparaissent 27 fois dans chacun des livres de Luc, pour 16 fois chez Matthieu et 8 fois chez Jean). Cette œuvre de salut est présentée en articulant le temps de Jésus et le temps de l’église.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Le parallélisme manifeste que le Seigneur poursuit son œuvre à travers l’œuvre des apôtres.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6" name="Picture 4" descr="L'Ascension de Jésus est à la fois une fin et un commencement - Bénédictines de St-Bathilde">
            <a:extLst>
              <a:ext uri="{FF2B5EF4-FFF2-40B4-BE49-F238E27FC236}">
                <a16:creationId xmlns:a16="http://schemas.microsoft.com/office/drawing/2014/main" id="{BE9A2361-13DF-1679-EB14-887D8A3B6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6527"/>
            <a:ext cx="3175000" cy="408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609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106BD9F-1766-8598-A628-906192A3BABB}"/>
              </a:ext>
            </a:extLst>
          </p:cNvPr>
          <p:cNvSpPr txBox="1"/>
          <p:nvPr/>
        </p:nvSpPr>
        <p:spPr>
          <a:xfrm>
            <a:off x="112240" y="58846"/>
            <a:ext cx="5983760" cy="6463308"/>
          </a:xfrm>
          <a:prstGeom prst="rect">
            <a:avLst/>
          </a:prstGeom>
          <a:noFill/>
        </p:spPr>
        <p:txBody>
          <a:bodyPr wrap="square">
            <a:spAutoFit/>
          </a:bodyPr>
          <a:lstStyle/>
          <a:p>
            <a:pPr algn="ct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Évangile de Luc.</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Prologue (I, 1-4)</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Adresse à Théophile.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Récits introductifs. (1,5-4,13)</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Annonciation / naissance de Jean et Jésus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Syméon annonce la révélation aux nations. (Is, 49,6)</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Prédication de Jean : baptême, conversion, rémission des péchés.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La pratique libératrice de Jésus. (4,14-9,50)</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Dans la puissance de l’esprit, Jésus prêche, enseigne et guérit.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Il suscite l’opposition des scribes et des pharisiens.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Le salut exposé dans toutes ses dimensions. (9,51-19,28)</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Dialogues, discours, paraboles traitent les divers aspects de la notion de salut.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Il est offert aux pauvres et aux exclus, et promis aux païens.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08BF7A33-3511-EE76-1D70-859A8315DBA2}"/>
              </a:ext>
            </a:extLst>
          </p:cNvPr>
          <p:cNvSpPr txBox="1"/>
          <p:nvPr/>
        </p:nvSpPr>
        <p:spPr>
          <a:xfrm>
            <a:off x="6096000" y="-79653"/>
            <a:ext cx="6098058" cy="7017306"/>
          </a:xfrm>
          <a:prstGeom prst="rect">
            <a:avLst/>
          </a:prstGeom>
          <a:noFill/>
        </p:spPr>
        <p:txBody>
          <a:bodyPr wrap="square">
            <a:spAutoFit/>
          </a:bodyPr>
          <a:lstStyle/>
          <a:p>
            <a:pPr algn="ct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Actes des Apôtres.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Prologue (1, 1-11)</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Adresse à Théophile.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Jésus annonce la mission des apôtres et se sépare d’eux. (Ascension)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Récits introductifs. (1, 12-2,41)</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Annonciation / naissance de l’Église. (Pentecôte)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Prédication de Pierre : conversion, rémission des péchés, baptême.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La pratique libératrice des apôtres. (2,42-5,42)</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Avec la puissance de l’Esprit, les apôtres prêchent, enseignent et guérissent.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Ils suscitent l’opposition des chefs juifs.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Le salut exposé dans toutes ses dimensions. (6,1-15,35)</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De la critique radicale du judaïsme (Etienne) à la prise de conscience de l’universalisme du salut. (Pierre et Corneille)</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Paul et Barnabé justifient le passage aux païens par Is 49,6.</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73399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22C3227-DA58-61F4-9195-99A1EA305407}"/>
              </a:ext>
            </a:extLst>
          </p:cNvPr>
          <p:cNvSpPr txBox="1"/>
          <p:nvPr/>
        </p:nvSpPr>
        <p:spPr>
          <a:xfrm>
            <a:off x="194619" y="1377427"/>
            <a:ext cx="5489489" cy="3970318"/>
          </a:xfrm>
          <a:prstGeom prst="rect">
            <a:avLst/>
          </a:prstGeom>
          <a:noFill/>
        </p:spPr>
        <p:txBody>
          <a:bodyPr wrap="square">
            <a:spAutoFit/>
          </a:bodyPr>
          <a:lstStyle/>
          <a:p>
            <a:pPr algn="ct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Évangile de Luc.</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L’accomplissement du salut. (19,29-24,46)</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L’affrontement final entre Jésus et les chefs juifs.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Il comparaît devant le sanhédrin et le Gouverneur romain.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Sa mort et sa résurrection.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Épilogue. (24,47-53)</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Jésus annonce aux apôtres leur mission : prêcher la conversion et la rémission des péchés à toutes les nations.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Il se sépare d’eux. (Ascension)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ZoneTexte 4">
            <a:extLst>
              <a:ext uri="{FF2B5EF4-FFF2-40B4-BE49-F238E27FC236}">
                <a16:creationId xmlns:a16="http://schemas.microsoft.com/office/drawing/2014/main" id="{8AFCB801-268D-07A3-69BC-E3CF8F00B972}"/>
              </a:ext>
            </a:extLst>
          </p:cNvPr>
          <p:cNvSpPr txBox="1"/>
          <p:nvPr/>
        </p:nvSpPr>
        <p:spPr>
          <a:xfrm>
            <a:off x="5899323" y="1377427"/>
            <a:ext cx="6098058" cy="4524315"/>
          </a:xfrm>
          <a:prstGeom prst="rect">
            <a:avLst/>
          </a:prstGeom>
          <a:noFill/>
        </p:spPr>
        <p:txBody>
          <a:bodyPr wrap="square">
            <a:spAutoFit/>
          </a:bodyPr>
          <a:lstStyle/>
          <a:p>
            <a:pPr algn="ct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Actes des Apôtres.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algn="ctr"/>
            <a:endParaRPr lang="fr-FR" b="1" kern="100" dirty="0">
              <a:latin typeface="Bookman Old Style" panose="02050604050505020204" pitchFamily="18"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L’accomplissement du salut. (15,36-28,15)</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La mission paulinienne dans le monde gréco-romain.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Affrontement de Paul avec les autorités juives.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Il comparaît devant le Sanhédrin et les gouverneurs.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p>
          <a:p>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fr-FR" sz="1800" b="1" kern="100" dirty="0">
                <a:effectLst/>
                <a:latin typeface="Bookman Old Style" panose="02050604050505020204" pitchFamily="18" charset="0"/>
                <a:ea typeface="Calibri" panose="020F0502020204030204" pitchFamily="34" charset="0"/>
                <a:cs typeface="Times New Roman" panose="02020603050405020304" pitchFamily="18" charset="0"/>
              </a:rPr>
              <a:t>Épilogue. (28,16-31)</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Paul à Rome adresse un ultime appel aux Juifs et déclare le salut de Dieu envoyé aux nations.</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Ch</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L’</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Eplattenier</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in la Bible et sa culture, Quesnel et Gruson.</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2031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14361493-15E1-A042-D8BA-3E7DE41A3999}"/>
              </a:ext>
            </a:extLst>
          </p:cNvPr>
          <p:cNvSpPr txBox="1"/>
          <p:nvPr/>
        </p:nvSpPr>
        <p:spPr>
          <a:xfrm>
            <a:off x="5511114" y="172995"/>
            <a:ext cx="6215448" cy="369332"/>
          </a:xfrm>
          <a:prstGeom prst="rect">
            <a:avLst/>
          </a:prstGeom>
          <a:noFill/>
        </p:spPr>
        <p:txBody>
          <a:bodyPr wrap="square" rtlCol="0">
            <a:spAutoFit/>
          </a:bodyPr>
          <a:lstStyle/>
          <a:p>
            <a:pPr algn="r"/>
            <a:r>
              <a:rPr lang="fr-FR" b="1" dirty="0"/>
              <a:t>Le remplacement de Judas. (1, 15-26)</a:t>
            </a:r>
          </a:p>
        </p:txBody>
      </p:sp>
      <p:sp>
        <p:nvSpPr>
          <p:cNvPr id="3" name="ZoneTexte 2">
            <a:extLst>
              <a:ext uri="{FF2B5EF4-FFF2-40B4-BE49-F238E27FC236}">
                <a16:creationId xmlns:a16="http://schemas.microsoft.com/office/drawing/2014/main" id="{CBE98267-2E50-D0B7-0368-153A9B3F7C43}"/>
              </a:ext>
            </a:extLst>
          </p:cNvPr>
          <p:cNvSpPr txBox="1"/>
          <p:nvPr/>
        </p:nvSpPr>
        <p:spPr>
          <a:xfrm>
            <a:off x="3225112" y="466816"/>
            <a:ext cx="8798011" cy="6463308"/>
          </a:xfrm>
          <a:prstGeom prst="rect">
            <a:avLst/>
          </a:prstGeom>
          <a:noFill/>
        </p:spPr>
        <p:txBody>
          <a:bodyPr wrap="square" rtlCol="0">
            <a:spAutoFit/>
          </a:bodyPr>
          <a:lstStyle/>
          <a:p>
            <a:pPr marL="285750" indent="-285750" algn="just">
              <a:buFont typeface="Wingdings" pitchFamily="2" charset="2"/>
              <a:buChar char="§"/>
            </a:pPr>
            <a:r>
              <a:rPr lang="fr-FR" dirty="0"/>
              <a:t>Une église en croissance, comme le rappellent régulièrement les sommaires.</a:t>
            </a:r>
          </a:p>
          <a:p>
            <a:pPr marL="285750" indent="-285750" algn="just">
              <a:buFont typeface="Wingdings" pitchFamily="2" charset="2"/>
              <a:buChar char="§"/>
            </a:pPr>
            <a:r>
              <a:rPr lang="fr-FR" dirty="0"/>
              <a:t>Pierre prend l’initiative. Avec Luc, le ministère pétrinien est en place dès l’origine de l’Eglise.</a:t>
            </a:r>
          </a:p>
          <a:p>
            <a:pPr marL="285750" indent="-285750" algn="just">
              <a:buFont typeface="Wingdings" pitchFamily="2" charset="2"/>
              <a:buChar char="§"/>
            </a:pPr>
            <a:r>
              <a:rPr lang="fr-FR" dirty="0"/>
              <a:t>Le texte rapporte la fin de Judas, qu’avait déjà évoqué Matthieu (27, 3-9), même si les circonstances de la mort sont différentes. (Pendaison, chute). Pierre se réfère à deux psaumes , le 69/68 et le 109/110, qui est constamment la clef d’interprétation des événements. Et Luc recourt à l’étymologie pour désigner le lieu, devenu un cimetière, </a:t>
            </a:r>
            <a:r>
              <a:rPr lang="fr-FR" dirty="0" err="1"/>
              <a:t>Hakeldamach</a:t>
            </a:r>
            <a:r>
              <a:rPr lang="fr-FR" dirty="0"/>
              <a:t>, « le champ du sang ».  Jésus ouvre à la vie. Le trahir, ne pas lui être fidèle conduit à la mort.</a:t>
            </a:r>
          </a:p>
          <a:p>
            <a:pPr marL="285750" indent="-285750" algn="just">
              <a:buFont typeface="Wingdings" pitchFamily="2" charset="2"/>
              <a:buChar char="§"/>
            </a:pPr>
            <a:r>
              <a:rPr lang="fr-FR" dirty="0"/>
              <a:t>Discernement autour d’un « </a:t>
            </a:r>
            <a:r>
              <a:rPr lang="fr-FR" dirty="0">
                <a:solidFill>
                  <a:srgbClr val="0070C0"/>
                </a:solidFill>
              </a:rPr>
              <a:t>de ces hommes qui nous ont accompagnés tout le temps que le Seigneur Jésus a vécu au milieu de nous, en commençant au baptême de Jean jusqu’au jour où il nous fut enlevé » pour être « avec nous témoin de sa résurrection. </a:t>
            </a:r>
            <a:r>
              <a:rPr lang="fr-FR" dirty="0"/>
              <a:t>». C’est la définition de l’apôtre. En ce sens ni Etienne, ni Paul ne sont apôtres...même si Paul se donne ce titre.</a:t>
            </a:r>
          </a:p>
          <a:p>
            <a:pPr marL="285750" indent="-285750" algn="just">
              <a:buFont typeface="Wingdings" pitchFamily="2" charset="2"/>
              <a:buChar char="§"/>
            </a:pPr>
            <a:r>
              <a:rPr lang="fr-FR" dirty="0"/>
              <a:t>Le choix s’opère par la prière et le tirage au sort, une pratique qui ne sera plus usitée après la Pentecôte puisque le discernement se vivra dans la mouvance de l’Esprit.</a:t>
            </a:r>
          </a:p>
          <a:p>
            <a:pPr marL="285750" indent="-285750" algn="just">
              <a:buFont typeface="Wingdings" pitchFamily="2" charset="2"/>
              <a:buChar char="§"/>
            </a:pPr>
            <a:r>
              <a:rPr lang="fr-FR" dirty="0"/>
              <a:t>Matthias est choisi, mais n’apparaît jamais dans les Actes. Lorsqu’on représente le collège des douze, le douzième est généralement Paul...</a:t>
            </a:r>
          </a:p>
          <a:p>
            <a:pPr marL="285750" indent="-285750" algn="just">
              <a:buFont typeface="Wingdings" pitchFamily="2" charset="2"/>
              <a:buChar char="§"/>
            </a:pPr>
            <a:r>
              <a:rPr lang="fr-FR" dirty="0"/>
              <a:t>Avec l’institution des sept, c’est la seule occurrence dans les Actes de l’organisation de l’Eglise qui apparaît plutôt dans les lettres de Paul. (Place des anciens, de l’épiscope...). A la mort de Jacques, il n’est plus question de remplacement. Au début des Actes, nous sommes dans la stricte continuité de l’évangile, puis la vie de l’Eglise amènera d’autres choix.</a:t>
            </a:r>
          </a:p>
        </p:txBody>
      </p:sp>
      <p:pic>
        <p:nvPicPr>
          <p:cNvPr id="4098" name="Picture 2">
            <a:extLst>
              <a:ext uri="{FF2B5EF4-FFF2-40B4-BE49-F238E27FC236}">
                <a16:creationId xmlns:a16="http://schemas.microsoft.com/office/drawing/2014/main" id="{A865FB4D-F8C9-93CC-E630-F16125493B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25112" cy="3225112"/>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atthias remplace Judas - Diocèse de Cayenne">
            <a:extLst>
              <a:ext uri="{FF2B5EF4-FFF2-40B4-BE49-F238E27FC236}">
                <a16:creationId xmlns:a16="http://schemas.microsoft.com/office/drawing/2014/main" id="{498B6026-3187-7E18-0793-07EC1494FB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233" y="3315343"/>
            <a:ext cx="2698647" cy="3325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1653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6723888-D273-276F-BB26-F2D7F0B0EBFA}"/>
              </a:ext>
            </a:extLst>
          </p:cNvPr>
          <p:cNvSpPr txBox="1"/>
          <p:nvPr/>
        </p:nvSpPr>
        <p:spPr>
          <a:xfrm>
            <a:off x="4065373" y="172995"/>
            <a:ext cx="7661189" cy="369332"/>
          </a:xfrm>
          <a:prstGeom prst="rect">
            <a:avLst/>
          </a:prstGeom>
          <a:noFill/>
        </p:spPr>
        <p:txBody>
          <a:bodyPr wrap="square" rtlCol="0">
            <a:spAutoFit/>
          </a:bodyPr>
          <a:lstStyle/>
          <a:p>
            <a:pPr algn="r"/>
            <a:r>
              <a:rPr lang="fr-FR" b="1" dirty="0"/>
              <a:t>La Pentecôte (2, 1-13). De la Pentecôte juive à la Pentecôte chrétienne</a:t>
            </a:r>
          </a:p>
        </p:txBody>
      </p:sp>
      <p:sp>
        <p:nvSpPr>
          <p:cNvPr id="3" name="ZoneTexte 2">
            <a:extLst>
              <a:ext uri="{FF2B5EF4-FFF2-40B4-BE49-F238E27FC236}">
                <a16:creationId xmlns:a16="http://schemas.microsoft.com/office/drawing/2014/main" id="{755054C7-81F5-A051-A521-9A14A2DBC626}"/>
              </a:ext>
            </a:extLst>
          </p:cNvPr>
          <p:cNvSpPr txBox="1"/>
          <p:nvPr/>
        </p:nvSpPr>
        <p:spPr>
          <a:xfrm>
            <a:off x="2286000" y="566678"/>
            <a:ext cx="9811265" cy="2554545"/>
          </a:xfrm>
          <a:prstGeom prst="rect">
            <a:avLst/>
          </a:prstGeom>
          <a:noFill/>
        </p:spPr>
        <p:txBody>
          <a:bodyPr wrap="square" rtlCol="0">
            <a:spAutoFit/>
          </a:bodyPr>
          <a:lstStyle/>
          <a:p>
            <a:pPr marL="285750" indent="-285750" algn="just">
              <a:buFont typeface="Wingdings" pitchFamily="2" charset="2"/>
              <a:buChar char="§"/>
            </a:pPr>
            <a:r>
              <a:rPr lang="fr-FR" sz="1600" dirty="0">
                <a:latin typeface="Bookman Old Style" panose="02050604050505020204" pitchFamily="18" charset="0"/>
              </a:rPr>
              <a:t>La Pentecôte, fête juive sept semaines après Pâques. (Fête de </a:t>
            </a:r>
            <a:r>
              <a:rPr lang="fr-FR" sz="1600" dirty="0" err="1">
                <a:latin typeface="Bookman Old Style" panose="02050604050505020204" pitchFamily="18" charset="0"/>
              </a:rPr>
              <a:t>Shavouot</a:t>
            </a:r>
            <a:r>
              <a:rPr lang="fr-FR" sz="1600" dirty="0">
                <a:latin typeface="Bookman Old Style" panose="02050604050505020204" pitchFamily="18" charset="0"/>
              </a:rPr>
              <a:t>, semaine), dont le sens a évolué au fil de l’histoire : </a:t>
            </a:r>
          </a:p>
          <a:p>
            <a:pPr marL="742950" lvl="1" indent="-285750" algn="just">
              <a:buFont typeface="Wingdings" pitchFamily="2" charset="2"/>
              <a:buChar char="ü"/>
            </a:pPr>
            <a:r>
              <a:rPr lang="fr-FR" sz="1600" dirty="0">
                <a:latin typeface="Bookman Old Style" panose="02050604050505020204" pitchFamily="18" charset="0"/>
              </a:rPr>
              <a:t>A la date de la fête cananéenne célébrant le printemps, fête des récoltes de reconnaissance du Créateur.</a:t>
            </a:r>
          </a:p>
          <a:p>
            <a:pPr marL="742950" lvl="1" indent="-285750" algn="just">
              <a:buFont typeface="Wingdings" pitchFamily="2" charset="2"/>
              <a:buChar char="ü"/>
            </a:pPr>
            <a:r>
              <a:rPr lang="fr-FR" sz="1600" dirty="0">
                <a:latin typeface="Bookman Old Style" panose="02050604050505020204" pitchFamily="18" charset="0"/>
              </a:rPr>
              <a:t>Fête de l’alliance conclue avec Noé (</a:t>
            </a:r>
            <a:r>
              <a:rPr lang="fr-FR" sz="1600" dirty="0" err="1">
                <a:latin typeface="Bookman Old Style" panose="02050604050505020204" pitchFamily="18" charset="0"/>
              </a:rPr>
              <a:t>Gn</a:t>
            </a:r>
            <a:r>
              <a:rPr lang="fr-FR" sz="1600" dirty="0">
                <a:latin typeface="Bookman Old Style" panose="02050604050505020204" pitchFamily="18" charset="0"/>
              </a:rPr>
              <a:t>, 9). La fête conjugue alors la reconnaissance de Dieu Créateur et de Dieu agissant dans l’histoire.</a:t>
            </a:r>
          </a:p>
          <a:p>
            <a:pPr marL="742950" lvl="1" indent="-285750" algn="just">
              <a:buFont typeface="Wingdings" pitchFamily="2" charset="2"/>
              <a:buChar char="ü"/>
            </a:pPr>
            <a:r>
              <a:rPr lang="fr-FR" sz="1600" dirty="0">
                <a:latin typeface="Bookman Old Style" panose="02050604050505020204" pitchFamily="18" charset="0"/>
              </a:rPr>
              <a:t>Fête du don de la Torah au Sinaï.</a:t>
            </a:r>
          </a:p>
          <a:p>
            <a:pPr marL="742950" lvl="1" indent="-285750" algn="just">
              <a:buFont typeface="Wingdings" pitchFamily="2" charset="2"/>
              <a:buChar char="ü"/>
            </a:pPr>
            <a:r>
              <a:rPr lang="fr-FR" sz="1600" dirty="0">
                <a:latin typeface="Bookman Old Style" panose="02050604050505020204" pitchFamily="18" charset="0"/>
              </a:rPr>
              <a:t>Cette fête donne lieu à l’un des trois pèlerinages annuels (Pessah, fête des tentes, </a:t>
            </a:r>
            <a:r>
              <a:rPr lang="fr-FR" sz="1600" dirty="0" err="1">
                <a:latin typeface="Bookman Old Style" panose="02050604050505020204" pitchFamily="18" charset="0"/>
              </a:rPr>
              <a:t>Shavouot</a:t>
            </a:r>
            <a:r>
              <a:rPr lang="fr-FR" sz="1600" dirty="0">
                <a:latin typeface="Bookman Old Style" panose="02050604050505020204" pitchFamily="18" charset="0"/>
              </a:rPr>
              <a:t>). C’est l’occasion de la convergence des juifs de la diaspora vers Jérusalem, diaspora liée à l’exil après les invasions de l’Assyrie, puis de Babylone. </a:t>
            </a:r>
          </a:p>
        </p:txBody>
      </p:sp>
      <p:sp>
        <p:nvSpPr>
          <p:cNvPr id="4" name="ZoneTexte 3">
            <a:extLst>
              <a:ext uri="{FF2B5EF4-FFF2-40B4-BE49-F238E27FC236}">
                <a16:creationId xmlns:a16="http://schemas.microsoft.com/office/drawing/2014/main" id="{10A4336B-2195-E593-F087-96D62DF09286}"/>
              </a:ext>
            </a:extLst>
          </p:cNvPr>
          <p:cNvSpPr txBox="1"/>
          <p:nvPr/>
        </p:nvSpPr>
        <p:spPr>
          <a:xfrm>
            <a:off x="2286000" y="2960585"/>
            <a:ext cx="9737124" cy="3785652"/>
          </a:xfrm>
          <a:prstGeom prst="rect">
            <a:avLst/>
          </a:prstGeom>
          <a:noFill/>
        </p:spPr>
        <p:txBody>
          <a:bodyPr wrap="square" rtlCol="0">
            <a:spAutoFit/>
          </a:bodyPr>
          <a:lstStyle/>
          <a:p>
            <a:pPr marL="285750" indent="-285750">
              <a:buFont typeface="Wingdings" pitchFamily="2" charset="2"/>
              <a:buChar char="§"/>
            </a:pPr>
            <a:r>
              <a:rPr lang="fr-FR" sz="1600" dirty="0">
                <a:latin typeface="Bookman Old Style" panose="02050604050505020204" pitchFamily="18" charset="0"/>
              </a:rPr>
              <a:t>La Pentecôte chrétienne, don de l’Esprit, est la fête de la Nouvelle Alliance annoncée par les prophètes.</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a:p>
            <a:pPr algn="just">
              <a:tabLst>
                <a:tab pos="1931670" algn="l"/>
              </a:tabLst>
            </a:pPr>
            <a:r>
              <a:rPr lang="fr-FR" sz="1600" b="1"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Voici venir des jours – oracle du Seigneur –, où je conclurai avec la maison d’Israël et avec la maison de Juda une alliance nouvelle.</a:t>
            </a:r>
          </a:p>
          <a:p>
            <a:pPr algn="just">
              <a:tabLst>
                <a:tab pos="1931670" algn="l"/>
              </a:tabLst>
            </a:pP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Ce ne sera pas comme l’Alliance que j’ai conclue avec leurs pères, le jour où je les ai pris par la main pour les faire sortir du pays d’Égypte : mon alliance, c’est eux qui l’ont rompue, alors que moi, j’étais leur maître – oracle du Seigneur.</a:t>
            </a:r>
          </a:p>
          <a:p>
            <a:pPr algn="just">
              <a:tabLst>
                <a:tab pos="1931670" algn="l"/>
              </a:tabLst>
            </a:pP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Mais voici quelle sera l’Alliance que je conclurai avec la maison d’Israël quand ces jours-là seront passés – oracle du Seigneur. Je mettrai ma Loi au plus profond d’eux-mêmes ; je l’inscrirai sur leur cœur. Je serai leur Dieu, et ils seront mon peuple. »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(Jr, 31, 31-34)</a:t>
            </a:r>
          </a:p>
          <a:p>
            <a:pPr algn="just">
              <a:tabLst>
                <a:tab pos="1931670" algn="l"/>
              </a:tabLst>
            </a:pP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 </a:t>
            </a:r>
            <a:r>
              <a:rPr lang="fr-FR" sz="16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Je vous donnerai un cœur neuf et je mettrai en vous un esprit neuf : j’enlèverai de votre corps le cœur de pierre et je vous donnerai un cœur de chair. Je mettrai en vous mon propre esprit, je vous ferai marcher selon mes lois, garder et pratiquer mes coutumes (...) vous serez mon peuple et je serai votre Dieu. </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600" kern="100" dirty="0" err="1">
                <a:effectLst/>
                <a:latin typeface="Bookman Old Style" panose="02050604050505020204" pitchFamily="18" charset="0"/>
                <a:ea typeface="Calibri" panose="020F0502020204030204" pitchFamily="34" charset="0"/>
                <a:cs typeface="Times New Roman" panose="02020603050405020304" pitchFamily="18" charset="0"/>
              </a:rPr>
              <a:t>Ez</a:t>
            </a:r>
            <a:r>
              <a:rPr lang="fr-FR" sz="1600" kern="100" dirty="0">
                <a:effectLst/>
                <a:latin typeface="Bookman Old Style" panose="02050604050505020204" pitchFamily="18" charset="0"/>
                <a:ea typeface="Calibri" panose="020F0502020204030204" pitchFamily="34" charset="0"/>
                <a:cs typeface="Times New Roman" panose="02020603050405020304" pitchFamily="18" charset="0"/>
              </a:rPr>
              <a:t>, 36, 26.28)</a:t>
            </a:r>
          </a:p>
          <a:p>
            <a:pPr algn="r">
              <a:tabLst>
                <a:tab pos="1931670" algn="l"/>
              </a:tabLst>
            </a:pPr>
            <a:r>
              <a:rPr lang="fr-FR" sz="1600" kern="100" dirty="0">
                <a:latin typeface="Bookman Old Style" panose="02050604050505020204" pitchFamily="18" charset="0"/>
                <a:ea typeface="Calibri" panose="020F0502020204030204" pitchFamily="34" charset="0"/>
                <a:cs typeface="Times New Roman" panose="02020603050405020304" pitchFamily="18" charset="0"/>
              </a:rPr>
              <a:t>La fête chrétienne de la Pentecôte n’est célébrée qu’à partir du IVème siècle.</a:t>
            </a:r>
            <a:endParaRPr lang="fr-FR" sz="1600" kern="100" dirty="0">
              <a:effectLst/>
              <a:latin typeface="Bookman Old Style" panose="02050604050505020204" pitchFamily="18" charset="0"/>
              <a:ea typeface="Calibri" panose="020F0502020204030204" pitchFamily="34" charset="0"/>
              <a:cs typeface="Times New Roman" panose="02020603050405020304" pitchFamily="18" charset="0"/>
            </a:endParaRPr>
          </a:p>
        </p:txBody>
      </p:sp>
      <p:pic>
        <p:nvPicPr>
          <p:cNvPr id="5122" name="Picture 2" descr="Nos frères Juifs fêtent Chavouot - Le Diocèse de Quimper et Léon">
            <a:extLst>
              <a:ext uri="{FF2B5EF4-FFF2-40B4-BE49-F238E27FC236}">
                <a16:creationId xmlns:a16="http://schemas.microsoft.com/office/drawing/2014/main" id="{5539EA13-36F3-D700-CACC-6B3A2B9913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881793"/>
            <a:ext cx="2552910" cy="192319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Ézéchiel (Michel-Ange) — Wikipédia">
            <a:extLst>
              <a:ext uri="{FF2B5EF4-FFF2-40B4-BE49-F238E27FC236}">
                <a16:creationId xmlns:a16="http://schemas.microsoft.com/office/drawing/2014/main" id="{184DD665-4211-6B1A-3840-368224208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14" y="3436338"/>
            <a:ext cx="2128086" cy="2335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848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4D14D3A-FE92-EEA4-9074-A11FC8C2FD3F}"/>
              </a:ext>
            </a:extLst>
          </p:cNvPr>
          <p:cNvSpPr txBox="1"/>
          <p:nvPr/>
        </p:nvSpPr>
        <p:spPr>
          <a:xfrm>
            <a:off x="4065373" y="172995"/>
            <a:ext cx="7661189" cy="369332"/>
          </a:xfrm>
          <a:prstGeom prst="rect">
            <a:avLst/>
          </a:prstGeom>
          <a:noFill/>
        </p:spPr>
        <p:txBody>
          <a:bodyPr wrap="square" rtlCol="0">
            <a:spAutoFit/>
          </a:bodyPr>
          <a:lstStyle/>
          <a:p>
            <a:pPr algn="r"/>
            <a:r>
              <a:rPr lang="fr-FR" b="1" dirty="0"/>
              <a:t>La Pentecôte (2, 1-13). Une théophanie.</a:t>
            </a:r>
          </a:p>
        </p:txBody>
      </p:sp>
      <p:sp>
        <p:nvSpPr>
          <p:cNvPr id="3" name="ZoneTexte 2">
            <a:extLst>
              <a:ext uri="{FF2B5EF4-FFF2-40B4-BE49-F238E27FC236}">
                <a16:creationId xmlns:a16="http://schemas.microsoft.com/office/drawing/2014/main" id="{E9C386DF-B9E5-78CB-E275-33036EE44157}"/>
              </a:ext>
            </a:extLst>
          </p:cNvPr>
          <p:cNvSpPr txBox="1"/>
          <p:nvPr/>
        </p:nvSpPr>
        <p:spPr>
          <a:xfrm>
            <a:off x="4399005" y="432487"/>
            <a:ext cx="7549978" cy="6186309"/>
          </a:xfrm>
          <a:prstGeom prst="rect">
            <a:avLst/>
          </a:prstGeom>
          <a:noFill/>
        </p:spPr>
        <p:txBody>
          <a:bodyPr wrap="square" rtlCol="0">
            <a:spAutoFit/>
          </a:bodyPr>
          <a:lstStyle/>
          <a:p>
            <a:pPr algn="just">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On a affaire à une théophanie, comme quand Moïse monte au Sinaï, avec les signes du vent et du feu. </a:t>
            </a:r>
          </a:p>
          <a:p>
            <a:pPr algn="just">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Les rabbins aimaient dire que les commandements avaient été gravés sur les tables de la Loi par des lampes de feu. « </a:t>
            </a:r>
            <a:r>
              <a:rPr lang="fr-FR" sz="1800"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La Parole du Seigneur prononça toute la magnificence de ces commandements en disant ; le premier commandement, lorsqu’il sortait de la bouche du Saint – béni soit son nom- c’était comme des étincelles, des éclairs et des lampes de feu, une lampe de feu à sa droite, et une lampe de feu à sa gauche. Il volait et filait dans l’air des cieux. Tout Israël le voyait et avait peur à cause de lui. Puis il revenait et se gravait sur les deux tables de l’alliance.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(Commentaire du targoum, ex 20. Les targoums sont des traductions de la Bible hébraïque, avec des commentaires.)</a:t>
            </a:r>
          </a:p>
          <a:p>
            <a:pPr algn="just">
              <a:tabLst>
                <a:tab pos="1931670" algn="l"/>
              </a:tabLst>
            </a:pP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L’image des langues de feu est signifiante. L’Esprit se manifeste à travers les effets qu’il aura, celui de parler « en langues ». Et ces langues sont de feu, conformément à l’annonce du Baptiste :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Lui vous baptisera dans l’esprit saint et le feu.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Lc</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3, 16). </a:t>
            </a:r>
          </a:p>
          <a:p>
            <a:pPr algn="just">
              <a:tabLst>
                <a:tab pos="1931670" algn="l"/>
              </a:tabLst>
            </a:pPr>
            <a:endParaRPr lang="fr-FR" kern="100" dirty="0">
              <a:latin typeface="Bookman Old Style" panose="02050604050505020204" pitchFamily="18" charset="0"/>
              <a:ea typeface="Calibri" panose="020F0502020204030204" pitchFamily="34" charset="0"/>
              <a:cs typeface="Times New Roman" panose="02020603050405020304" pitchFamily="18" charset="0"/>
            </a:endParaRPr>
          </a:p>
          <a:p>
            <a:pPr algn="just">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L’Esprit est unique, mais se partage à chacun, qui reçoit un charisme. L’Église est une communion construite dans la singularité de chacun. </a:t>
            </a:r>
            <a:endParaRPr lang="fr-FR" dirty="0"/>
          </a:p>
        </p:txBody>
      </p:sp>
      <p:pic>
        <p:nvPicPr>
          <p:cNvPr id="6146" name="Picture 2" descr="Les langues de feu de la Pentecôte et l'énergie de l'Esprit – Saint-Merry  Hors-les-Murs">
            <a:extLst>
              <a:ext uri="{FF2B5EF4-FFF2-40B4-BE49-F238E27FC236}">
                <a16:creationId xmlns:a16="http://schemas.microsoft.com/office/drawing/2014/main" id="{F2BCE787-50E1-E5CD-1D74-63CC218DE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017" y="1420855"/>
            <a:ext cx="3995550" cy="33241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69878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7363DF9-8037-A814-3FC6-F801A32472AD}"/>
              </a:ext>
            </a:extLst>
          </p:cNvPr>
          <p:cNvPicPr>
            <a:picLocks noChangeAspect="1"/>
          </p:cNvPicPr>
          <p:nvPr/>
        </p:nvPicPr>
        <p:blipFill>
          <a:blip r:embed="rId2"/>
          <a:stretch>
            <a:fillRect/>
          </a:stretch>
        </p:blipFill>
        <p:spPr>
          <a:xfrm>
            <a:off x="86497" y="679621"/>
            <a:ext cx="7772400" cy="5829300"/>
          </a:xfrm>
          <a:prstGeom prst="rect">
            <a:avLst/>
          </a:prstGeom>
        </p:spPr>
      </p:pic>
      <p:sp>
        <p:nvSpPr>
          <p:cNvPr id="3" name="ZoneTexte 2">
            <a:extLst>
              <a:ext uri="{FF2B5EF4-FFF2-40B4-BE49-F238E27FC236}">
                <a16:creationId xmlns:a16="http://schemas.microsoft.com/office/drawing/2014/main" id="{065CEA4C-3BD7-7D6E-8311-593DAD6F9081}"/>
              </a:ext>
            </a:extLst>
          </p:cNvPr>
          <p:cNvSpPr txBox="1"/>
          <p:nvPr/>
        </p:nvSpPr>
        <p:spPr>
          <a:xfrm>
            <a:off x="7970108" y="1371600"/>
            <a:ext cx="4221892" cy="5355312"/>
          </a:xfrm>
          <a:prstGeom prst="rect">
            <a:avLst/>
          </a:prstGeom>
          <a:noFill/>
        </p:spPr>
        <p:txBody>
          <a:bodyPr wrap="square" rtlCol="0">
            <a:spAutoFit/>
          </a:bodyPr>
          <a:lstStyle/>
          <a:p>
            <a:pPr marL="285750" indent="-285750">
              <a:buFont typeface="Wingdings" pitchFamily="2" charset="2"/>
              <a:buChar char="§"/>
            </a:pPr>
            <a:r>
              <a:rPr lang="fr-FR" dirty="0"/>
              <a:t>Quatre peuples : Parthes (successeurs des Perses), Mèdes, Elamites et habitants de la Mésopotamie.</a:t>
            </a:r>
          </a:p>
          <a:p>
            <a:pPr marL="285750" indent="-285750">
              <a:buFont typeface="Wingdings" pitchFamily="2" charset="2"/>
              <a:buChar char="§"/>
            </a:pPr>
            <a:r>
              <a:rPr lang="fr-FR" dirty="0"/>
              <a:t>Quatre provinces romaines : Judée crée en 6 </a:t>
            </a:r>
            <a:r>
              <a:rPr lang="fr-FR" dirty="0" err="1"/>
              <a:t>ap</a:t>
            </a:r>
            <a:r>
              <a:rPr lang="fr-FR" dirty="0"/>
              <a:t> JC, La Cappadoce et le Pont, devenues provinces après la conquête de Pompée en 62 av JC, l’Asie devenue province sous Auguste.</a:t>
            </a:r>
          </a:p>
          <a:p>
            <a:pPr marL="285750" indent="-285750">
              <a:buFont typeface="Wingdings" pitchFamily="2" charset="2"/>
              <a:buChar char="§"/>
            </a:pPr>
            <a:r>
              <a:rPr lang="fr-FR" dirty="0"/>
              <a:t>Quatre régions : la Phrygie, la Pamphylie, l’Egypte et la Lybie.</a:t>
            </a:r>
          </a:p>
          <a:p>
            <a:pPr marL="285750" indent="-285750">
              <a:buFont typeface="Wingdings" pitchFamily="2" charset="2"/>
              <a:buChar char="§"/>
            </a:pPr>
            <a:r>
              <a:rPr lang="fr-FR" dirty="0"/>
              <a:t>Une mention isolée, « Romains en séjour »</a:t>
            </a:r>
          </a:p>
          <a:p>
            <a:pPr marL="285750" indent="-285750">
              <a:buFont typeface="Wingdings" pitchFamily="2" charset="2"/>
              <a:buChar char="§"/>
            </a:pPr>
            <a:r>
              <a:rPr lang="fr-FR" dirty="0"/>
              <a:t>Deux « couples », en catégorie religieuse (Juifs et prosélytes) et ethnique (Crétois et arabes)</a:t>
            </a:r>
          </a:p>
          <a:p>
            <a:pPr marL="285750" indent="-285750">
              <a:buFont typeface="Wingdings" pitchFamily="2" charset="2"/>
              <a:buChar char="Ø"/>
            </a:pPr>
            <a:r>
              <a:rPr lang="fr-FR" dirty="0"/>
              <a:t>Partie orientale de l’empire.</a:t>
            </a:r>
          </a:p>
          <a:p>
            <a:pPr marL="285750" indent="-285750">
              <a:buFont typeface="Wingdings" pitchFamily="2" charset="2"/>
              <a:buChar char="Ø"/>
            </a:pPr>
            <a:r>
              <a:rPr lang="fr-FR" dirty="0"/>
              <a:t>Juifs et prosélytes, une « mondialisation » exclusivement juive jusqu’au baptême de Corneille.</a:t>
            </a:r>
          </a:p>
        </p:txBody>
      </p:sp>
      <p:sp>
        <p:nvSpPr>
          <p:cNvPr id="4" name="ZoneTexte 3">
            <a:extLst>
              <a:ext uri="{FF2B5EF4-FFF2-40B4-BE49-F238E27FC236}">
                <a16:creationId xmlns:a16="http://schemas.microsoft.com/office/drawing/2014/main" id="{4D222D8B-9D3B-5605-B729-AF021DAA2161}"/>
              </a:ext>
            </a:extLst>
          </p:cNvPr>
          <p:cNvSpPr txBox="1"/>
          <p:nvPr/>
        </p:nvSpPr>
        <p:spPr>
          <a:xfrm>
            <a:off x="4065373" y="172995"/>
            <a:ext cx="7661189" cy="369332"/>
          </a:xfrm>
          <a:prstGeom prst="rect">
            <a:avLst/>
          </a:prstGeom>
          <a:noFill/>
        </p:spPr>
        <p:txBody>
          <a:bodyPr wrap="square" rtlCol="0">
            <a:spAutoFit/>
          </a:bodyPr>
          <a:lstStyle/>
          <a:p>
            <a:pPr algn="r"/>
            <a:r>
              <a:rPr lang="fr-FR" b="1" dirty="0"/>
              <a:t>La Pentecôte (2, 1-13). Don de l’Esprit « mondialisé ».</a:t>
            </a:r>
          </a:p>
        </p:txBody>
      </p:sp>
    </p:spTree>
    <p:extLst>
      <p:ext uri="{BB962C8B-B14F-4D97-AF65-F5344CB8AC3E}">
        <p14:creationId xmlns:p14="http://schemas.microsoft.com/office/powerpoint/2010/main" val="2517416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3AFFA0D-462B-F3B6-EFC5-622F0D916FA8}"/>
              </a:ext>
            </a:extLst>
          </p:cNvPr>
          <p:cNvSpPr txBox="1"/>
          <p:nvPr/>
        </p:nvSpPr>
        <p:spPr>
          <a:xfrm>
            <a:off x="4065373" y="172995"/>
            <a:ext cx="7661189" cy="369332"/>
          </a:xfrm>
          <a:prstGeom prst="rect">
            <a:avLst/>
          </a:prstGeom>
          <a:noFill/>
        </p:spPr>
        <p:txBody>
          <a:bodyPr wrap="square" rtlCol="0">
            <a:spAutoFit/>
          </a:bodyPr>
          <a:lstStyle/>
          <a:p>
            <a:pPr algn="r"/>
            <a:r>
              <a:rPr lang="fr-FR" b="1" dirty="0"/>
              <a:t>La Pentecôte (2, 1-13). Un « anti-Babel ».</a:t>
            </a:r>
          </a:p>
        </p:txBody>
      </p:sp>
      <p:sp>
        <p:nvSpPr>
          <p:cNvPr id="4" name="ZoneTexte 3">
            <a:extLst>
              <a:ext uri="{FF2B5EF4-FFF2-40B4-BE49-F238E27FC236}">
                <a16:creationId xmlns:a16="http://schemas.microsoft.com/office/drawing/2014/main" id="{15B1F239-00A6-1193-BAB6-F3846BDEE024}"/>
              </a:ext>
            </a:extLst>
          </p:cNvPr>
          <p:cNvSpPr txBox="1"/>
          <p:nvPr/>
        </p:nvSpPr>
        <p:spPr>
          <a:xfrm>
            <a:off x="3954163" y="542327"/>
            <a:ext cx="8237838" cy="6186309"/>
          </a:xfrm>
          <a:prstGeom prst="rect">
            <a:avLst/>
          </a:prstGeom>
          <a:noFill/>
        </p:spPr>
        <p:txBody>
          <a:bodyPr wrap="square">
            <a:spAutoFit/>
          </a:bodyPr>
          <a:lstStyle/>
          <a:p>
            <a:pPr marL="285750" indent="-285750" algn="just">
              <a:buFont typeface="Wingdings" pitchFamily="2" charset="2"/>
              <a:buChar char="§"/>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 ces apôtres envoyés vers les extrémités de la terre, est donnée la capacité d’être compris dans la diversité des langues, des nations et des cultures. L’évangile n’est pas une parole monolithique, totalitaire comme à Babel...L’évangile sera proclamé dans des langues diverses, où une communion sera possible. A Babel, la confusion des langues empêchait de se comprendre.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Chacun n’entendait plus la langue du voisin.</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Gn</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11,7). A la pentecôte,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chacun entendait dans sa propre langue.</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a:t>
            </a:r>
          </a:p>
          <a:p>
            <a:pPr marL="285750" indent="-285750" algn="just">
              <a:buFont typeface="Wingdings" pitchFamily="2" charset="2"/>
              <a:buChar char="§"/>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La Pentecôte est souvent lue comme le contre-point de Babel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Gn</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11, 1-9), dès les Pères de l’Église. « </a:t>
            </a:r>
            <a:r>
              <a:rPr lang="fr-FR" sz="1800"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L’Esprit saint vole vers eux sous la figure de langues de feu, afin de ramener l’unité sur la terre livrée à la division.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(St Jean Chrysostome). A Babel, la pluralité des langues est un frein opposé à l’idéologie totalitaire qui voulait plier l’humanité à une pensée unique. L’Esprit ne restaure pas une langue unique, mais offre de parler au sein de l’humanité toutes les langues.</a:t>
            </a:r>
          </a:p>
          <a:p>
            <a:pPr marL="285750" indent="-285750" algn="just">
              <a:buFont typeface="Wingdings" pitchFamily="2" charset="2"/>
              <a:buChar char="§"/>
              <a:tabLst>
                <a:tab pos="1931670" algn="l"/>
              </a:tabLst>
            </a:pP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 </a:t>
            </a:r>
            <a:r>
              <a:rPr lang="fr-FR" sz="1800" i="1" kern="100" dirty="0">
                <a:solidFill>
                  <a:srgbClr val="0070C0"/>
                </a:solidFill>
                <a:effectLst/>
                <a:latin typeface="Bookman Old Style" panose="02050604050505020204" pitchFamily="18" charset="0"/>
                <a:ea typeface="Calibri" panose="020F0502020204030204" pitchFamily="34" charset="0"/>
                <a:cs typeface="Times New Roman" panose="02020603050405020304" pitchFamily="18" charset="0"/>
              </a:rPr>
              <a:t>Pentecôte appelle à discerner l’unité d’une même Parole dans l’irréductibilité des langues. L’événement ne fonde pas une communication fusionnelle, mais avance une promesse : l’Esprit peut transcender toute culture, ou plutôt habiter toute culture pour faire entendre les merveilles de Dieu. Pour le dire autrement : l’Esprit de Pentecôte fonde l’Église comme une communauté diverse où la communication universelle est un don. </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 (Daniel </a:t>
            </a:r>
            <a:r>
              <a:rPr lang="fr-FR" sz="1800" kern="100" dirty="0" err="1">
                <a:effectLst/>
                <a:latin typeface="Bookman Old Style" panose="02050604050505020204" pitchFamily="18" charset="0"/>
                <a:ea typeface="Calibri" panose="020F0502020204030204" pitchFamily="34" charset="0"/>
                <a:cs typeface="Times New Roman" panose="02020603050405020304" pitchFamily="18" charset="0"/>
              </a:rPr>
              <a:t>Marguerat</a:t>
            </a:r>
            <a:r>
              <a:rPr lang="fr-FR" sz="1800" kern="100" dirty="0">
                <a:effectLst/>
                <a:latin typeface="Bookman Old Style" panose="02050604050505020204" pitchFamily="18" charset="0"/>
                <a:ea typeface="Calibri" panose="020F0502020204030204" pitchFamily="34" charset="0"/>
                <a:cs typeface="Times New Roman" panose="02020603050405020304" pitchFamily="18" charset="0"/>
              </a:rPr>
              <a:t>)</a:t>
            </a:r>
            <a:endParaRPr lang="fr-F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170" name="Picture 2" descr="Image illustrative de l’article Tour de Babel">
            <a:extLst>
              <a:ext uri="{FF2B5EF4-FFF2-40B4-BE49-F238E27FC236}">
                <a16:creationId xmlns:a16="http://schemas.microsoft.com/office/drawing/2014/main" id="{15686CBA-1098-D3F5-AE7C-3185097816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414" y="660571"/>
            <a:ext cx="3175000" cy="23241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La Pentecôte de Giotto">
            <a:extLst>
              <a:ext uri="{FF2B5EF4-FFF2-40B4-BE49-F238E27FC236}">
                <a16:creationId xmlns:a16="http://schemas.microsoft.com/office/drawing/2014/main" id="{B777A6BD-64F7-6C10-B2DB-691F0585A0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217" y="3299636"/>
            <a:ext cx="3277394"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010748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TotalTime>
  <Words>4634</Words>
  <Application>Microsoft Macintosh PowerPoint</Application>
  <PresentationFormat>Grand écran</PresentationFormat>
  <Paragraphs>211</Paragraphs>
  <Slides>19</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19</vt:i4>
      </vt:variant>
    </vt:vector>
  </HeadingPairs>
  <TitlesOfParts>
    <vt:vector size="26" baseType="lpstr">
      <vt:lpstr>Arial</vt:lpstr>
      <vt:lpstr>Bookman Old Style</vt:lpstr>
      <vt:lpstr>Calibri</vt:lpstr>
      <vt:lpstr>Calibri Light</vt:lpstr>
      <vt:lpstr>Courier New</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Claude Berruer</dc:creator>
  <cp:lastModifiedBy>Claude Berruer</cp:lastModifiedBy>
  <cp:revision>20</cp:revision>
  <dcterms:created xsi:type="dcterms:W3CDTF">2026-09-01T15:39:05Z</dcterms:created>
  <dcterms:modified xsi:type="dcterms:W3CDTF">2026-09-28T15:05:27Z</dcterms:modified>
</cp:coreProperties>
</file>