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2"/>
  </p:normalViewPr>
  <p:slideViewPr>
    <p:cSldViewPr snapToGrid="0">
      <p:cViewPr varScale="1">
        <p:scale>
          <a:sx n="104" d="100"/>
          <a:sy n="104" d="100"/>
        </p:scale>
        <p:origin x="8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60F19-1892-2149-BB43-51CB7538E9CD}" type="datetimeFigureOut">
              <a:rPr lang="fr-FR" smtClean="0"/>
              <a:t>05/10/2026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CBA7AF-9AC7-BE4D-BFA3-BF28F9D6F734}" type="slidenum">
              <a:rPr lang="fr-FR" smtClean="0"/>
              <a:t>‹N°›</a:t>
            </a:fld>
            <a:endParaRPr lang="fr-FR"/>
          </a:p>
        </p:txBody>
      </p:sp>
    </p:spTree>
    <p:extLst>
      <p:ext uri="{BB962C8B-B14F-4D97-AF65-F5344CB8AC3E}">
        <p14:creationId xmlns:p14="http://schemas.microsoft.com/office/powerpoint/2010/main" val="1041073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DCBA7AF-9AC7-BE4D-BFA3-BF28F9D6F734}" type="slidenum">
              <a:rPr lang="fr-FR" smtClean="0"/>
              <a:t>7</a:t>
            </a:fld>
            <a:endParaRPr lang="fr-FR"/>
          </a:p>
        </p:txBody>
      </p:sp>
    </p:spTree>
    <p:extLst>
      <p:ext uri="{BB962C8B-B14F-4D97-AF65-F5344CB8AC3E}">
        <p14:creationId xmlns:p14="http://schemas.microsoft.com/office/powerpoint/2010/main" val="1607080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D2EDA1-C57B-669C-B935-3AFDB0DE1F5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35BFAC5-BCFB-56A9-A3FD-86564A7D0E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4B31E38-8B02-147E-F163-80678DCAC280}"/>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540C00FA-5B28-C6BA-2DD4-F20D63E6AFC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48B4BD-BE63-893B-D6A5-61A85A4526A5}"/>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1413931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F6B371-B220-D278-67F9-5EA72CA13A6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2781DA8-7876-59BE-E876-BA9C445D903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692C18-25D0-A4EF-9678-17A8338AD604}"/>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D97FE34E-D945-4A7D-CE14-55EBE4BF66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6457CA-811B-EFC4-264B-9AAB54FEB3AE}"/>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1011346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B781D-D54B-0419-25C3-F93A7FE919F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815A2C4-937D-0913-1597-C724B849A8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4939BAF-420A-FB64-395F-3565A8E12357}"/>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DCC2D3CA-8275-8C8E-8DF4-1975C1F6F1B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EB8184-2763-2DCB-15EA-B7B67E482743}"/>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1231255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AAD058-1A78-51DC-ED1D-DBE7D722DB9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50B932D-176B-AF5B-3F1F-C7282A011EB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E780EE3-B05F-C883-F823-1964D9CD9FE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3037624-F91B-781B-DD7B-A143504EAF0B}"/>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6" name="Espace réservé du pied de page 5">
            <a:extLst>
              <a:ext uri="{FF2B5EF4-FFF2-40B4-BE49-F238E27FC236}">
                <a16:creationId xmlns:a16="http://schemas.microsoft.com/office/drawing/2014/main" id="{09458933-591D-40BB-860D-A08A19AD157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C0AF7C8-9C9D-3786-998C-17EA24B69662}"/>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892119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BBFF78-AC7B-5160-CC1A-80A1759E66B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941C3B6-5A4A-EFAA-1D97-309F227AB9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149C2A4-AC45-44DF-43D4-60C85830066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CE45E45-7529-F2F4-CCF5-C9FD72D27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2BCDDB3-6631-8120-6A87-467E52198C4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5178FFE-BEDC-2AFF-F06B-41E3E86FBBAC}"/>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8" name="Espace réservé du pied de page 7">
            <a:extLst>
              <a:ext uri="{FF2B5EF4-FFF2-40B4-BE49-F238E27FC236}">
                <a16:creationId xmlns:a16="http://schemas.microsoft.com/office/drawing/2014/main" id="{D5785FEE-2088-9A63-4FBD-96AAC403B37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0998683-41E6-F20E-E30F-8690766C7313}"/>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9488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C5E7FA-9EDF-6AE7-EB8D-0DA89AD7A20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2278670-1C81-4654-D5C8-37EAE5C3EB1D}"/>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4" name="Espace réservé du pied de page 3">
            <a:extLst>
              <a:ext uri="{FF2B5EF4-FFF2-40B4-BE49-F238E27FC236}">
                <a16:creationId xmlns:a16="http://schemas.microsoft.com/office/drawing/2014/main" id="{8629B565-F509-EE9A-98F1-76EFE2E02D3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DAC7E0A-9666-0D4B-CAE6-706F782A6C88}"/>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221219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99F0326-87A3-1256-1CFE-53FF1B7DB046}"/>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3" name="Espace réservé du pied de page 2">
            <a:extLst>
              <a:ext uri="{FF2B5EF4-FFF2-40B4-BE49-F238E27FC236}">
                <a16:creationId xmlns:a16="http://schemas.microsoft.com/office/drawing/2014/main" id="{4C406A69-DA61-2EA4-BB2F-EF1B937B12C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5326FAA-608E-892F-4121-5AF7242B7552}"/>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680226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38CB1A-C370-FA8B-1B6C-C68740C11E2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BDB7413-DCFE-77B5-EDD2-537F8A2D72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520CD60-3B95-D779-D42B-7466591C5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AABA8D3-63B9-0C46-334C-00E0ACB63559}"/>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6" name="Espace réservé du pied de page 5">
            <a:extLst>
              <a:ext uri="{FF2B5EF4-FFF2-40B4-BE49-F238E27FC236}">
                <a16:creationId xmlns:a16="http://schemas.microsoft.com/office/drawing/2014/main" id="{A42CF800-1C4B-FB1C-2A8F-C8BB91B8DA7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AB8849-EDB6-662B-D098-D19A27255001}"/>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366514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F8497F-2DFE-128B-3D6E-1D25FEB52F1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AFB1882-CC7F-A159-21EE-6FE76A889E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D8FD87F-92DD-7670-863E-C30444C00A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A0F25C3-BA4D-AEAC-1F81-211542DFE101}"/>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6" name="Espace réservé du pied de page 5">
            <a:extLst>
              <a:ext uri="{FF2B5EF4-FFF2-40B4-BE49-F238E27FC236}">
                <a16:creationId xmlns:a16="http://schemas.microsoft.com/office/drawing/2014/main" id="{0C5F85B4-E8C4-83BB-2AC4-74A70B9133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1B1DC7B-71E1-3259-DDC9-57EBEA2D6C28}"/>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3622400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E78017-7612-8530-C282-0B4A79C7A2A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10D4295-31C2-233D-0B98-0464A0F5332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473612-6243-52DC-CA6A-0238C6336D8F}"/>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E5EDC498-41FF-5133-1628-C988B672D4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B80C92-5B91-E5D5-1B3F-CB407CDB490A}"/>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4147275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1DD2744-6A0F-B859-2FE1-E6087496081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B6AC901-E5BB-0114-890E-0E2FF5BDBFA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DBBD36-DA08-C08E-E0F3-4A48C107FBF8}"/>
              </a:ext>
            </a:extLst>
          </p:cNvPr>
          <p:cNvSpPr>
            <a:spLocks noGrp="1"/>
          </p:cNvSpPr>
          <p:nvPr>
            <p:ph type="dt" sz="half" idx="10"/>
          </p:nvPr>
        </p:nvSpPr>
        <p:spPr/>
        <p:txBody>
          <a:bodyPr/>
          <a:lstStyle/>
          <a:p>
            <a:fld id="{18AFFEEE-ED51-C544-A4B3-9637F4CA2D5C}"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E5EACAC3-68F7-7421-8F5C-018EEB2DF08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B7BF8B-FBA3-6031-F281-0B0490B82C88}"/>
              </a:ext>
            </a:extLst>
          </p:cNvPr>
          <p:cNvSpPr>
            <a:spLocks noGrp="1"/>
          </p:cNvSpPr>
          <p:nvPr>
            <p:ph type="sldNum" sz="quarter" idx="12"/>
          </p:nvPr>
        </p:nvSpPr>
        <p:spPr/>
        <p:txBody>
          <a:bodyPr/>
          <a:lstStyle/>
          <a:p>
            <a:fld id="{2FB366F3-6D8D-6A4A-82F2-2B311CD84A38}" type="slidenum">
              <a:rPr lang="fr-FR" smtClean="0"/>
              <a:t>‹N°›</a:t>
            </a:fld>
            <a:endParaRPr lang="fr-FR"/>
          </a:p>
        </p:txBody>
      </p:sp>
    </p:spTree>
    <p:extLst>
      <p:ext uri="{BB962C8B-B14F-4D97-AF65-F5344CB8AC3E}">
        <p14:creationId xmlns:p14="http://schemas.microsoft.com/office/powerpoint/2010/main" val="1242966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93AA234-4B31-A5F4-4BE8-FCA964FFD0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BEEA249-0C3F-1D17-2712-F5E59A25E3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6D0ADA6-331B-88DB-18C1-9F73A8E32D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FFEEE-ED51-C544-A4B3-9637F4CA2D5C}"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7AB7C751-9CEF-FDDC-140D-6CD174ED37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F521705-D3A7-FFB1-B0F1-448274E881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B366F3-6D8D-6A4A-82F2-2B311CD84A38}" type="slidenum">
              <a:rPr lang="fr-FR" smtClean="0"/>
              <a:t>‹N°›</a:t>
            </a:fld>
            <a:endParaRPr lang="fr-FR"/>
          </a:p>
        </p:txBody>
      </p:sp>
    </p:spTree>
    <p:extLst>
      <p:ext uri="{BB962C8B-B14F-4D97-AF65-F5344CB8AC3E}">
        <p14:creationId xmlns:p14="http://schemas.microsoft.com/office/powerpoint/2010/main" val="757606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catechese.catholique.fr/outils/lexique/saint/"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412D90-93C7-CF89-E2DE-CDA5FF53F1E5}"/>
              </a:ext>
            </a:extLst>
          </p:cNvPr>
          <p:cNvSpPr/>
          <p:nvPr/>
        </p:nvSpPr>
        <p:spPr>
          <a:xfrm>
            <a:off x="3478232" y="1674674"/>
            <a:ext cx="5235536" cy="1754326"/>
          </a:xfrm>
          <a:prstGeom prst="rect">
            <a:avLst/>
          </a:prstGeom>
          <a:noFill/>
        </p:spPr>
        <p:txBody>
          <a:bodyPr wrap="none" lIns="91440" tIns="45720" rIns="91440" bIns="45720">
            <a:spAutoFit/>
          </a:bodyPr>
          <a:lstStyle/>
          <a:p>
            <a:pPr algn="ctr"/>
            <a:r>
              <a:rPr lang="fr-FR"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Acte des Apôtres.</a:t>
            </a:r>
          </a:p>
          <a:p>
            <a:pPr algn="ctr"/>
            <a:r>
              <a:rPr lang="fr-FR"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a:t>
            </a:r>
            <a:r>
              <a:rPr lang="fr-FR"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,14-6,7.</a:t>
            </a:r>
          </a:p>
        </p:txBody>
      </p:sp>
    </p:spTree>
    <p:extLst>
      <p:ext uri="{BB962C8B-B14F-4D97-AF65-F5344CB8AC3E}">
        <p14:creationId xmlns:p14="http://schemas.microsoft.com/office/powerpoint/2010/main" val="505576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4403AD4-FC59-BE1F-AD22-4F4FC98E54A7}"/>
              </a:ext>
            </a:extLst>
          </p:cNvPr>
          <p:cNvSpPr txBox="1"/>
          <p:nvPr/>
        </p:nvSpPr>
        <p:spPr>
          <a:xfrm>
            <a:off x="6536724" y="197708"/>
            <a:ext cx="5362833" cy="369332"/>
          </a:xfrm>
          <a:prstGeom prst="rect">
            <a:avLst/>
          </a:prstGeom>
          <a:noFill/>
        </p:spPr>
        <p:txBody>
          <a:bodyPr wrap="square" rtlCol="0">
            <a:spAutoFit/>
          </a:bodyPr>
          <a:lstStyle/>
          <a:p>
            <a:pPr algn="r"/>
            <a:r>
              <a:rPr lang="fr-FR" b="1" dirty="0"/>
              <a:t>Premier discours de Pierre, 2, 14-36.</a:t>
            </a:r>
          </a:p>
        </p:txBody>
      </p:sp>
      <p:sp>
        <p:nvSpPr>
          <p:cNvPr id="3" name="ZoneTexte 2">
            <a:extLst>
              <a:ext uri="{FF2B5EF4-FFF2-40B4-BE49-F238E27FC236}">
                <a16:creationId xmlns:a16="http://schemas.microsoft.com/office/drawing/2014/main" id="{142CA381-B1E7-4D33-BB49-210DC8F6AFF4}"/>
              </a:ext>
            </a:extLst>
          </p:cNvPr>
          <p:cNvSpPr txBox="1"/>
          <p:nvPr/>
        </p:nvSpPr>
        <p:spPr>
          <a:xfrm>
            <a:off x="2150076" y="567040"/>
            <a:ext cx="9749481" cy="6278642"/>
          </a:xfrm>
          <a:prstGeom prst="rect">
            <a:avLst/>
          </a:prstGeom>
          <a:noFill/>
        </p:spPr>
        <p:txBody>
          <a:bodyPr wrap="square" rtlCol="0">
            <a:spAutoFit/>
          </a:bodyPr>
          <a:lstStyle/>
          <a:p>
            <a:pPr marL="285750" indent="-285750">
              <a:buFont typeface="Wingdings" pitchFamily="2" charset="2"/>
              <a:buChar char="§"/>
            </a:pPr>
            <a:r>
              <a:rPr lang="fr-FR" sz="1600" dirty="0">
                <a:latin typeface="Bookman Old Style" panose="02050604050505020204" pitchFamily="18" charset="0"/>
              </a:rPr>
              <a:t>Premier discours de Pierre, s’exprimant au nom des douze. Premier discours de l’Eglise.</a:t>
            </a:r>
          </a:p>
          <a:p>
            <a:pPr marL="285750" indent="-285750">
              <a:buFont typeface="Wingdings" pitchFamily="2" charset="2"/>
              <a:buChar char="§"/>
            </a:pPr>
            <a:r>
              <a:rPr lang="fr-FR" sz="1600" dirty="0">
                <a:latin typeface="Bookman Old Style" panose="02050604050505020204" pitchFamily="18" charset="0"/>
              </a:rPr>
              <a:t>Un discours structuré selon les canons de la rhétorique en trois parties, rythmées par des adresses : </a:t>
            </a:r>
          </a:p>
          <a:p>
            <a:pPr marL="742950" lvl="1" indent="-285750">
              <a:buFont typeface="Wingdings" pitchFamily="2" charset="2"/>
              <a:buChar char="ü"/>
            </a:pPr>
            <a:r>
              <a:rPr lang="fr-FR" sz="1600" dirty="0">
                <a:latin typeface="Bookman Old Style" panose="02050604050505020204" pitchFamily="18" charset="0"/>
              </a:rPr>
              <a:t>« </a:t>
            </a:r>
            <a:r>
              <a:rPr lang="fr-FR" sz="1600" dirty="0">
                <a:solidFill>
                  <a:srgbClr val="0070C0"/>
                </a:solidFill>
                <a:latin typeface="Bookman Old Style" panose="02050604050505020204" pitchFamily="18" charset="0"/>
              </a:rPr>
              <a:t>Homme de Judée et vous qui résidez à Jérusalem... </a:t>
            </a:r>
            <a:r>
              <a:rPr lang="fr-FR" sz="1600" dirty="0">
                <a:latin typeface="Bookman Old Style" panose="02050604050505020204" pitchFamily="18" charset="0"/>
              </a:rPr>
              <a:t>» (14-21)</a:t>
            </a:r>
          </a:p>
          <a:p>
            <a:pPr marL="742950" lvl="1" indent="-285750">
              <a:buFont typeface="Wingdings" pitchFamily="2" charset="2"/>
              <a:buChar char="ü"/>
            </a:pPr>
            <a:r>
              <a:rPr lang="fr-FR" sz="1600" dirty="0">
                <a:solidFill>
                  <a:srgbClr val="0070C0"/>
                </a:solidFill>
                <a:latin typeface="Bookman Old Style" panose="02050604050505020204" pitchFamily="18" charset="0"/>
              </a:rPr>
              <a:t>Hommes d’Israël </a:t>
            </a:r>
            <a:r>
              <a:rPr lang="fr-FR" sz="1600" dirty="0">
                <a:latin typeface="Bookman Old Style" panose="02050604050505020204" pitchFamily="18" charset="0"/>
              </a:rPr>
              <a:t>(22-28)</a:t>
            </a:r>
          </a:p>
          <a:p>
            <a:pPr marL="742950" lvl="1" indent="-285750">
              <a:buFont typeface="Wingdings" pitchFamily="2" charset="2"/>
              <a:buChar char="ü"/>
            </a:pPr>
            <a:r>
              <a:rPr lang="fr-FR" sz="1600" dirty="0">
                <a:solidFill>
                  <a:srgbClr val="0070C0"/>
                </a:solidFill>
                <a:latin typeface="Bookman Old Style" panose="02050604050505020204" pitchFamily="18" charset="0"/>
              </a:rPr>
              <a:t>Frères. </a:t>
            </a:r>
            <a:r>
              <a:rPr lang="fr-FR" sz="1600" dirty="0">
                <a:latin typeface="Bookman Old Style" panose="02050604050505020204" pitchFamily="18" charset="0"/>
              </a:rPr>
              <a:t>(29-36)</a:t>
            </a:r>
          </a:p>
          <a:p>
            <a:r>
              <a:rPr lang="fr-FR" dirty="0"/>
              <a:t>	</a:t>
            </a:r>
            <a:r>
              <a:rPr lang="fr-FR" sz="1600" dirty="0">
                <a:latin typeface="Bookman Old Style" panose="02050604050505020204" pitchFamily="18" charset="0"/>
              </a:rPr>
              <a:t>Dans les trois parties, Pierre cite l’Ecriture qui a annoncé les événements. La Pentecôte accomplit les Ecritures.</a:t>
            </a:r>
          </a:p>
          <a:p>
            <a:pPr marL="285750" indent="-285750" algn="just">
              <a:buFont typeface="Wingdings" pitchFamily="2" charset="2"/>
              <a:buChar char="§"/>
            </a:pPr>
            <a:r>
              <a:rPr lang="fr-FR" sz="1600" dirty="0">
                <a:latin typeface="Bookman Old Style" panose="02050604050505020204" pitchFamily="18" charset="0"/>
              </a:rPr>
              <a:t>La première partie cite Joël (3, 1-5).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Ce prophète tardif avait annoncé que dans les temps eschatologiques, Dieu répandrait son Esprit. Et l’Esprit donne d’être prophète, soit de s’exprimer au nom de Dieu, ce que les apôtres viennent de faire...et ce à quoi sont appelés tous les Israélites. Les Écritures sont en train de s’accomplir. Le texte de Joël qui mentionne les ténèbres et le sang évoque la passion, quand le grand jour évoque la résurrection. </a:t>
            </a:r>
          </a:p>
          <a:p>
            <a:pPr marL="285750" indent="-285750" algn="just">
              <a:buFont typeface="Wingdings" pitchFamily="2" charset="2"/>
              <a:buChar char="§"/>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Dans la seconde partie,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Pierre ajoute deux mentions : là-haut et des signes ici-bas, soulignant la manifestation hic et nunc du projet divin. Luc introduit le couple prodiges/signes, qui, à de multiples reprises désigne l’activité de Jésus dans l’histoire, souvent par la médiation des apôtres. Puis il affirme le kérygme. Il fait appel au Psaume 16, qu’il voit comme une annonce de la résurrection. </a:t>
            </a:r>
          </a:p>
          <a:p>
            <a:pPr marL="285750" indent="-285750" algn="just">
              <a:buFont typeface="Wingdings" pitchFamily="2" charset="2"/>
              <a:buChar char="§"/>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La troisième partie explicite le psaume, et y ajoute une référence au psaume 109 en mentionnant une seconde fois la résurrection, puis l’ascension, pour en venir au don de l’Esprit : «</a:t>
            </a:r>
            <a:r>
              <a:rPr lang="fr-FR" sz="1600" kern="100" dirty="0">
                <a:solidFill>
                  <a:srgbClr val="0070C0"/>
                </a:solidFill>
                <a:latin typeface="Bookman Old Style" panose="02050604050505020204" pitchFamily="18" charset="0"/>
                <a:ea typeface="Calibri" panose="020F0502020204030204" pitchFamily="34" charset="0"/>
                <a:cs typeface="Times New Roman" panose="02020603050405020304" pitchFamily="18" charset="0"/>
              </a:rPr>
              <a:t> Elevé par la droite de Dieu, il a reçu du Père l’Esprit Saint qui était promis, et il l’a répandu sur nous, ainsi que vous le voyez et l’entendez</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 ». Et il termine, cette fois par une mention de la Passion, où il rappelle la responsabilité de ses interlocuteurs : « </a:t>
            </a:r>
            <a:r>
              <a:rPr lang="fr-FR" sz="1600" kern="100" dirty="0">
                <a:solidFill>
                  <a:srgbClr val="0070C0"/>
                </a:solidFill>
                <a:latin typeface="Bookman Old Style" panose="02050604050505020204" pitchFamily="18" charset="0"/>
                <a:ea typeface="Calibri" panose="020F0502020204030204" pitchFamily="34" charset="0"/>
                <a:cs typeface="Times New Roman" panose="02020603050405020304" pitchFamily="18" charset="0"/>
              </a:rPr>
              <a:t>ce Jésus que vous avez crucifié. </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a:t>
            </a:r>
          </a:p>
          <a:p>
            <a:pPr marL="742950" lvl="1" indent="-285750" algn="just">
              <a:buFont typeface="Wingdings" pitchFamily="2" charset="2"/>
              <a:buChar char="Ø"/>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Une approche du don de l’Esprit très christologique.</a:t>
            </a:r>
          </a:p>
        </p:txBody>
      </p:sp>
      <p:pic>
        <p:nvPicPr>
          <p:cNvPr id="1026" name="Picture 2" descr="Pentecôte — Wikipédia">
            <a:extLst>
              <a:ext uri="{FF2B5EF4-FFF2-40B4-BE49-F238E27FC236}">
                <a16:creationId xmlns:a16="http://schemas.microsoft.com/office/drawing/2014/main" id="{46B0CB79-019A-3B00-4272-C916336F3C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53" y="2026508"/>
            <a:ext cx="2095872" cy="2903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515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37EF5C9-2541-5927-C4E0-A77B8B30B872}"/>
              </a:ext>
            </a:extLst>
          </p:cNvPr>
          <p:cNvSpPr txBox="1"/>
          <p:nvPr/>
        </p:nvSpPr>
        <p:spPr>
          <a:xfrm>
            <a:off x="3719384" y="49424"/>
            <a:ext cx="8180173" cy="369332"/>
          </a:xfrm>
          <a:prstGeom prst="rect">
            <a:avLst/>
          </a:prstGeom>
          <a:noFill/>
        </p:spPr>
        <p:txBody>
          <a:bodyPr wrap="square" rtlCol="0">
            <a:spAutoFit/>
          </a:bodyPr>
          <a:lstStyle/>
          <a:p>
            <a:pPr algn="r"/>
            <a:r>
              <a:rPr lang="fr-FR" b="1" dirty="0"/>
              <a:t>Les premières conversions et la première communauté chrétienne. 2, 37-47.</a:t>
            </a:r>
          </a:p>
        </p:txBody>
      </p:sp>
      <p:sp>
        <p:nvSpPr>
          <p:cNvPr id="4" name="ZoneTexte 3">
            <a:extLst>
              <a:ext uri="{FF2B5EF4-FFF2-40B4-BE49-F238E27FC236}">
                <a16:creationId xmlns:a16="http://schemas.microsoft.com/office/drawing/2014/main" id="{2677353E-4E1D-F257-6478-692756C4C4DC}"/>
              </a:ext>
            </a:extLst>
          </p:cNvPr>
          <p:cNvSpPr txBox="1"/>
          <p:nvPr/>
        </p:nvSpPr>
        <p:spPr>
          <a:xfrm>
            <a:off x="2273643" y="386494"/>
            <a:ext cx="9514702" cy="5262979"/>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L’accroissement de la communauté : </a:t>
            </a:r>
          </a:p>
          <a:p>
            <a:pPr marL="742950" lvl="1" indent="-285750" algn="just">
              <a:buFont typeface="Wingdings" pitchFamily="2" charset="2"/>
              <a:buChar char="ü"/>
            </a:pPr>
            <a:r>
              <a:rPr lang="fr-FR" sz="1600" dirty="0">
                <a:latin typeface="Bookman Old Style" panose="02050604050505020204" pitchFamily="18" charset="0"/>
              </a:rPr>
              <a:t>« </a:t>
            </a:r>
            <a:r>
              <a:rPr lang="fr-FR" sz="1600" dirty="0">
                <a:solidFill>
                  <a:srgbClr val="0070C0"/>
                </a:solidFill>
                <a:latin typeface="Bookman Old Style" panose="02050604050505020204" pitchFamily="18" charset="0"/>
              </a:rPr>
              <a:t>Que devons-nous faire ? </a:t>
            </a:r>
            <a:r>
              <a:rPr lang="fr-FR" sz="1600" dirty="0">
                <a:latin typeface="Bookman Old Style" panose="02050604050505020204" pitchFamily="18" charset="0"/>
              </a:rPr>
              <a:t>», écho à la question de ceux qui venaient vers le Baptiste. (3,10)</a:t>
            </a:r>
          </a:p>
          <a:p>
            <a:pPr marL="742950" lvl="1" indent="-285750" algn="just">
              <a:buFont typeface="Wingdings" pitchFamily="2" charset="2"/>
              <a:buChar char="ü"/>
            </a:pPr>
            <a:r>
              <a:rPr lang="fr-FR" sz="1600" dirty="0">
                <a:latin typeface="Bookman Old Style" panose="02050604050505020204" pitchFamily="18" charset="0"/>
              </a:rPr>
              <a:t>Ebauche de la théologie sacramentelle du baptême : rémission des péchés et don de l’Esprit. « </a:t>
            </a:r>
            <a:r>
              <a:rPr lang="fr-FR" sz="1600" dirty="0">
                <a:solidFill>
                  <a:srgbClr val="0070C0"/>
                </a:solidFill>
                <a:latin typeface="Bookman Old Style" panose="02050604050505020204" pitchFamily="18" charset="0"/>
              </a:rPr>
              <a:t>Baptisé au nom de Jésus Christ </a:t>
            </a:r>
            <a:r>
              <a:rPr lang="fr-FR" sz="1600" dirty="0">
                <a:latin typeface="Bookman Old Style" panose="02050604050505020204" pitchFamily="18" charset="0"/>
              </a:rPr>
              <a:t>». Le nom désigne la présence et les œuvres. Dans le baptême, le croyant reçoit Jésus Christ lui-même. Et la promesse du salut a vocation universelle. Un écho à la mission jusqu’aux extrémités de la Terre, même si, ici, on ne s’adresse qu’à des juifs.</a:t>
            </a:r>
          </a:p>
          <a:p>
            <a:pPr marL="285750" indent="-285750">
              <a:buFont typeface="Wingdings" pitchFamily="2" charset="2"/>
              <a:buChar char="§"/>
            </a:pPr>
            <a:r>
              <a:rPr lang="fr-FR" sz="1600" dirty="0">
                <a:latin typeface="Bookman Old Style" panose="02050604050505020204" pitchFamily="18" charset="0"/>
              </a:rPr>
              <a:t>Trois mille baptisés. </a:t>
            </a:r>
          </a:p>
          <a:p>
            <a:pPr marL="285750" indent="-285750">
              <a:buFont typeface="Wingdings" pitchFamily="2" charset="2"/>
              <a:buChar char="§"/>
            </a:pPr>
            <a:r>
              <a:rPr lang="fr-FR" sz="1600" dirty="0">
                <a:latin typeface="Bookman Old Style" panose="02050604050505020204" pitchFamily="18" charset="0"/>
              </a:rPr>
              <a:t>Un sommaire donne ensuite les critères de la vie en Eglise, dynamisée par l’accueil de l’Esprit : </a:t>
            </a:r>
          </a:p>
          <a:p>
            <a:pPr marL="742950" lvl="1" indent="-285750">
              <a:buFont typeface="Wingdings" pitchFamily="2" charset="2"/>
              <a:buChar char="ü"/>
            </a:pPr>
            <a:r>
              <a:rPr lang="fr-FR" sz="1600" dirty="0">
                <a:latin typeface="Bookman Old Style" panose="02050604050505020204" pitchFamily="18" charset="0"/>
              </a:rPr>
              <a:t>La vision un peu idéalisée souligne que la Pentecôte renouvelle l’humanité.</a:t>
            </a:r>
          </a:p>
          <a:p>
            <a:pPr marL="742950" lvl="1" indent="-285750">
              <a:buFont typeface="Wingdings" pitchFamily="2" charset="2"/>
              <a:buChar char="ü"/>
            </a:pPr>
            <a:r>
              <a:rPr lang="fr-FR" sz="1600" dirty="0">
                <a:latin typeface="Bookman Old Style" panose="02050604050505020204" pitchFamily="18" charset="0"/>
              </a:rPr>
              <a:t>Les apôtres accomplissent des signes et prodiges, alors que dans le discours il s’agissait de Jésus.</a:t>
            </a:r>
          </a:p>
          <a:p>
            <a:pPr marL="742950" lvl="1" indent="-285750">
              <a:buFont typeface="Wingdings" pitchFamily="2" charset="2"/>
              <a:buChar char="ü"/>
            </a:pPr>
            <a:r>
              <a:rPr lang="fr-FR" sz="1600" dirty="0">
                <a:latin typeface="Bookman Old Style" panose="02050604050505020204" pitchFamily="18" charset="0"/>
              </a:rPr>
              <a:t>Enseignement des apôtres. Une Eglise apostolique où les apôtres transmettent le dépôt de la foi, résumé dans le kérygme.</a:t>
            </a:r>
          </a:p>
          <a:p>
            <a:pPr marL="742950" lvl="1" indent="-285750">
              <a:buFont typeface="Wingdings" pitchFamily="2" charset="2"/>
              <a:buChar char="ü"/>
            </a:pPr>
            <a:r>
              <a:rPr lang="fr-FR" sz="1600" dirty="0">
                <a:latin typeface="Bookman Old Style" panose="02050604050505020204" pitchFamily="18" charset="0"/>
              </a:rPr>
              <a:t>La communion fraternelle, et l’exercice de la charité. La communauté spirituelle unifiée par l’Esprit oblige à une communauté matérielle.</a:t>
            </a:r>
          </a:p>
          <a:p>
            <a:pPr marL="742950" lvl="1" indent="-285750">
              <a:buFont typeface="Wingdings" pitchFamily="2" charset="2"/>
              <a:buChar char="ü"/>
            </a:pPr>
            <a:r>
              <a:rPr lang="fr-FR" sz="1600" dirty="0">
                <a:latin typeface="Bookman Old Style" panose="02050604050505020204" pitchFamily="18" charset="0"/>
              </a:rPr>
              <a:t>La fraction du pain (qui ne s’appelle pas encore eucharistie), dans les maisons /maisonnées, articulée au partage d’un repas.</a:t>
            </a:r>
          </a:p>
          <a:p>
            <a:pPr marL="742950" lvl="1" indent="-285750">
              <a:buFont typeface="Wingdings" pitchFamily="2" charset="2"/>
              <a:buChar char="ü"/>
            </a:pPr>
            <a:r>
              <a:rPr lang="fr-FR" sz="1600" dirty="0">
                <a:latin typeface="Bookman Old Style" panose="02050604050505020204" pitchFamily="18" charset="0"/>
              </a:rPr>
              <a:t>La prière au Temple. (aube, 15h et soir)</a:t>
            </a:r>
          </a:p>
        </p:txBody>
      </p:sp>
      <p:sp>
        <p:nvSpPr>
          <p:cNvPr id="5" name="ZoneTexte 4">
            <a:extLst>
              <a:ext uri="{FF2B5EF4-FFF2-40B4-BE49-F238E27FC236}">
                <a16:creationId xmlns:a16="http://schemas.microsoft.com/office/drawing/2014/main" id="{E2363216-9E12-5C82-35FE-8650398BC902}"/>
              </a:ext>
            </a:extLst>
          </p:cNvPr>
          <p:cNvSpPr txBox="1"/>
          <p:nvPr/>
        </p:nvSpPr>
        <p:spPr>
          <a:xfrm>
            <a:off x="146221" y="5534561"/>
            <a:ext cx="11899557" cy="1323439"/>
          </a:xfrm>
          <a:prstGeom prst="rect">
            <a:avLst/>
          </a:prstGeom>
          <a:noFill/>
        </p:spPr>
        <p:txBody>
          <a:bodyPr wrap="square" rtlCol="0">
            <a:spAutoFit/>
          </a:bodyPr>
          <a:lstStyle/>
          <a:p>
            <a:pPr algn="just"/>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L’esprit provoque la naissance d’une communauté qui ne vise pas d’abord à assouvir les besoins religieux individuels, mais organise un vivre ensemble, qui témoigne d’un salut partagé. L’évangile n’est donc pas confiné au rang de croyance : il crée une qualité de vie où la grâce reçue se décline en attention aux besoins d’autrui et en partage des ressources. Aux yeux de l’auteur des Actes, la force évangélisatrice de l’Église tient à ce rapport.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(Daniel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Marguerat</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a:t>
            </a:r>
          </a:p>
        </p:txBody>
      </p:sp>
      <p:pic>
        <p:nvPicPr>
          <p:cNvPr id="2050" name="Picture 2" descr="Christianisme primitif — Wikipédia">
            <a:extLst>
              <a:ext uri="{FF2B5EF4-FFF2-40B4-BE49-F238E27FC236}">
                <a16:creationId xmlns:a16="http://schemas.microsoft.com/office/drawing/2014/main" id="{D79F9967-BBD5-F4F4-C080-5A5709EBB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30652"/>
            <a:ext cx="2273643" cy="289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634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EFEE958-8D14-A572-151E-35D0A5D32CA8}"/>
              </a:ext>
            </a:extLst>
          </p:cNvPr>
          <p:cNvSpPr txBox="1"/>
          <p:nvPr/>
        </p:nvSpPr>
        <p:spPr>
          <a:xfrm>
            <a:off x="3719384" y="49424"/>
            <a:ext cx="8180173" cy="369332"/>
          </a:xfrm>
          <a:prstGeom prst="rect">
            <a:avLst/>
          </a:prstGeom>
          <a:noFill/>
        </p:spPr>
        <p:txBody>
          <a:bodyPr wrap="square" rtlCol="0">
            <a:spAutoFit/>
          </a:bodyPr>
          <a:lstStyle/>
          <a:p>
            <a:pPr algn="r"/>
            <a:r>
              <a:rPr lang="fr-FR" b="1" dirty="0"/>
              <a:t>La guérison de l’impotent. 3, 1-12.</a:t>
            </a:r>
          </a:p>
        </p:txBody>
      </p:sp>
      <p:sp>
        <p:nvSpPr>
          <p:cNvPr id="3" name="ZoneTexte 2">
            <a:extLst>
              <a:ext uri="{FF2B5EF4-FFF2-40B4-BE49-F238E27FC236}">
                <a16:creationId xmlns:a16="http://schemas.microsoft.com/office/drawing/2014/main" id="{D2842C46-1E9C-BFE3-AA40-304176BB6AB0}"/>
              </a:ext>
            </a:extLst>
          </p:cNvPr>
          <p:cNvSpPr txBox="1"/>
          <p:nvPr/>
        </p:nvSpPr>
        <p:spPr>
          <a:xfrm>
            <a:off x="2150076" y="444841"/>
            <a:ext cx="9947189" cy="369332"/>
          </a:xfrm>
          <a:prstGeom prst="rect">
            <a:avLst/>
          </a:prstGeom>
          <a:noFill/>
        </p:spPr>
        <p:txBody>
          <a:bodyPr wrap="square" rtlCol="0">
            <a:spAutoFit/>
          </a:bodyPr>
          <a:lstStyle/>
          <a:p>
            <a:pPr marL="285750" indent="-285750">
              <a:buFont typeface="Wingdings" pitchFamily="2" charset="2"/>
              <a:buChar char="ü"/>
            </a:pPr>
            <a:r>
              <a:rPr lang="fr-FR" dirty="0"/>
              <a:t>Les apôtres, par le don de l’Esprit, et au nom de Jésus peuvent accomplir signes et prodiges.</a:t>
            </a:r>
          </a:p>
        </p:txBody>
      </p:sp>
      <p:pic>
        <p:nvPicPr>
          <p:cNvPr id="4" name="Image 3">
            <a:extLst>
              <a:ext uri="{FF2B5EF4-FFF2-40B4-BE49-F238E27FC236}">
                <a16:creationId xmlns:a16="http://schemas.microsoft.com/office/drawing/2014/main" id="{527538C6-CD15-3DA9-D372-89C5C1E98939}"/>
              </a:ext>
            </a:extLst>
          </p:cNvPr>
          <p:cNvPicPr>
            <a:picLocks noChangeAspect="1"/>
          </p:cNvPicPr>
          <p:nvPr/>
        </p:nvPicPr>
        <p:blipFill>
          <a:blip r:embed="rId2"/>
          <a:stretch>
            <a:fillRect/>
          </a:stretch>
        </p:blipFill>
        <p:spPr>
          <a:xfrm>
            <a:off x="416526" y="1013260"/>
            <a:ext cx="4346487" cy="5795316"/>
          </a:xfrm>
          <a:prstGeom prst="rect">
            <a:avLst/>
          </a:prstGeom>
        </p:spPr>
      </p:pic>
      <p:sp>
        <p:nvSpPr>
          <p:cNvPr id="5" name="ZoneTexte 4">
            <a:extLst>
              <a:ext uri="{FF2B5EF4-FFF2-40B4-BE49-F238E27FC236}">
                <a16:creationId xmlns:a16="http://schemas.microsoft.com/office/drawing/2014/main" id="{6757C467-7371-FD9F-84CB-5AC54E3D4494}"/>
              </a:ext>
            </a:extLst>
          </p:cNvPr>
          <p:cNvSpPr txBox="1"/>
          <p:nvPr/>
        </p:nvSpPr>
        <p:spPr>
          <a:xfrm>
            <a:off x="4942703" y="840258"/>
            <a:ext cx="7068065" cy="6001643"/>
          </a:xfrm>
          <a:prstGeom prst="rect">
            <a:avLst/>
          </a:prstGeom>
          <a:noFill/>
        </p:spPr>
        <p:txBody>
          <a:bodyPr wrap="square" rtlCol="0">
            <a:spAutoFit/>
          </a:bodyPr>
          <a:lstStyle/>
          <a:p>
            <a:pPr marL="285750" indent="-285750">
              <a:buFont typeface="Wingdings" pitchFamily="2" charset="2"/>
              <a:buChar char="§"/>
            </a:pPr>
            <a:r>
              <a:rPr lang="fr-FR" sz="1600" dirty="0">
                <a:latin typeface="Bookman Old Style" panose="02050604050505020204" pitchFamily="18" charset="0"/>
              </a:rPr>
              <a:t>« Belle porte » : porte de Suse ouvrant la cour des païens ; porte de </a:t>
            </a:r>
            <a:r>
              <a:rPr lang="fr-FR" sz="1600" dirty="0" err="1">
                <a:latin typeface="Bookman Old Style" panose="02050604050505020204" pitchFamily="18" charset="0"/>
              </a:rPr>
              <a:t>Nicanor</a:t>
            </a:r>
            <a:r>
              <a:rPr lang="fr-FR" sz="1600" dirty="0">
                <a:latin typeface="Bookman Old Style" panose="02050604050505020204" pitchFamily="18" charset="0"/>
              </a:rPr>
              <a:t> reliant la cour des païens à la cour des femmes. En tout cas, une limite qui exclut. Cf 2S, 5, au moment de la prise de Jérusalem : «</a:t>
            </a:r>
            <a:r>
              <a:rPr lang="fr-FR" sz="1600" dirty="0">
                <a:solidFill>
                  <a:srgbClr val="0070C0"/>
                </a:solidFill>
                <a:latin typeface="Bookman Old Style" panose="02050604050505020204" pitchFamily="18" charset="0"/>
              </a:rPr>
              <a:t>les aveugles et les boiteux n’entreront pas dans le Temple. </a:t>
            </a:r>
            <a:r>
              <a:rPr lang="fr-FR" sz="1600" dirty="0">
                <a:latin typeface="Bookman Old Style" panose="02050604050505020204" pitchFamily="18" charset="0"/>
              </a:rPr>
              <a:t>» </a:t>
            </a:r>
          </a:p>
          <a:p>
            <a:pPr marL="285750" indent="-285750">
              <a:buFont typeface="Wingdings" pitchFamily="2" charset="2"/>
              <a:buChar char="§"/>
            </a:pPr>
            <a:r>
              <a:rPr lang="fr-FR" sz="1600" dirty="0">
                <a:latin typeface="Bookman Old Style" panose="02050604050505020204" pitchFamily="18" charset="0"/>
              </a:rPr>
              <a:t>Quatre mentions du regard, comme signe de la relation.</a:t>
            </a:r>
          </a:p>
          <a:p>
            <a:pPr marL="285750" indent="-285750">
              <a:buFont typeface="Wingdings" pitchFamily="2" charset="2"/>
              <a:buChar char="§"/>
            </a:pPr>
            <a:r>
              <a:rPr lang="fr-FR" sz="1600" dirty="0">
                <a:latin typeface="Bookman Old Style" panose="02050604050505020204" pitchFamily="18" charset="0"/>
              </a:rPr>
              <a:t>« </a:t>
            </a:r>
            <a:r>
              <a:rPr lang="fr-FR" sz="1600" dirty="0">
                <a:solidFill>
                  <a:srgbClr val="0070C0"/>
                </a:solidFill>
                <a:latin typeface="Bookman Old Style" panose="02050604050505020204" pitchFamily="18" charset="0"/>
              </a:rPr>
              <a:t>au nom de Jésus Christ </a:t>
            </a:r>
            <a:r>
              <a:rPr lang="fr-FR" sz="1600" dirty="0">
                <a:latin typeface="Bookman Old Style" panose="02050604050505020204" pitchFamily="18" charset="0"/>
              </a:rPr>
              <a:t>». Pierre n’est que ministre d’un prodige dont Jésus est l’auteur. Le nom  est évoqué trente fois dans les Actes. « </a:t>
            </a:r>
            <a:r>
              <a:rPr lang="fr-FR" sz="1600" dirty="0">
                <a:solidFill>
                  <a:srgbClr val="0070C0"/>
                </a:solidFill>
                <a:latin typeface="Bookman Old Style" panose="02050604050505020204" pitchFamily="18" charset="0"/>
              </a:rPr>
              <a:t>Lève-toi et marche </a:t>
            </a:r>
            <a:r>
              <a:rPr lang="fr-FR" sz="1600" dirty="0">
                <a:latin typeface="Bookman Old Style" panose="02050604050505020204" pitchFamily="18" charset="0"/>
              </a:rPr>
              <a:t>» souligne que les apôtres reproduisent les signes donnés par le Christ.</a:t>
            </a:r>
          </a:p>
          <a:p>
            <a:pPr marL="285750" indent="-285750">
              <a:buFont typeface="Wingdings" pitchFamily="2" charset="2"/>
              <a:buChar char="§"/>
            </a:pPr>
            <a:r>
              <a:rPr lang="fr-FR" sz="1600" dirty="0">
                <a:latin typeface="Bookman Old Style" panose="02050604050505020204" pitchFamily="18" charset="0"/>
              </a:rPr>
              <a:t>Le boiteux bondit (six verbes de mouvement). Cf Isaïe, 35 : « </a:t>
            </a:r>
            <a:r>
              <a:rPr lang="fr-FR" sz="1600" dirty="0">
                <a:solidFill>
                  <a:srgbClr val="0070C0"/>
                </a:solidFill>
                <a:latin typeface="Bookman Old Style" panose="02050604050505020204" pitchFamily="18" charset="0"/>
              </a:rPr>
              <a:t>Le boiteux bondira comme un cerf.</a:t>
            </a:r>
            <a:r>
              <a:rPr lang="fr-FR" sz="1600" dirty="0">
                <a:latin typeface="Bookman Old Style" panose="02050604050505020204" pitchFamily="18" charset="0"/>
              </a:rPr>
              <a:t> »</a:t>
            </a:r>
          </a:p>
          <a:p>
            <a:pPr marL="285750" indent="-285750" algn="just">
              <a:buFont typeface="Wingdings" pitchFamily="2" charset="2"/>
              <a:buChar char="§"/>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Il entre avec eux dans le Temple. Le voilà restauré dans la vie spirituelle...et son premier acte spirituel est de louer...La guérison accomplit la prophétie eschatologique, la restauration de l’être humain dans l’alliance de Dieu. Le nom de Jésus fait œuvre libératrice et accorde une pleine réintégration dans le peuple de l’alliance. . </a:t>
            </a:r>
          </a:p>
          <a:p>
            <a:pPr marL="285750" indent="-285750" algn="just">
              <a:buFont typeface="Wingdings" pitchFamily="2" charset="2"/>
              <a:buChar char="§"/>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Aucune barrière ne peut résister à la force de la louange. La guérison le rend apte à pénétrer au cœur de la foi d’Israël. L’auteur des Actes souligne aussi que la charité peut maintenir dans une forme d’assistance et maintenir la séparation, </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si</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le regard </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et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la parole </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n’</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abolissent pas la distance et symbolisent l’accueil de Dieu à tous. </a:t>
            </a:r>
          </a:p>
        </p:txBody>
      </p:sp>
    </p:spTree>
    <p:extLst>
      <p:ext uri="{BB962C8B-B14F-4D97-AF65-F5344CB8AC3E}">
        <p14:creationId xmlns:p14="http://schemas.microsoft.com/office/powerpoint/2010/main" val="259332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806F700-C2A1-7C86-921E-66E504B421A1}"/>
              </a:ext>
            </a:extLst>
          </p:cNvPr>
          <p:cNvSpPr txBox="1"/>
          <p:nvPr/>
        </p:nvSpPr>
        <p:spPr>
          <a:xfrm>
            <a:off x="3719384" y="49424"/>
            <a:ext cx="8180173" cy="369332"/>
          </a:xfrm>
          <a:prstGeom prst="rect">
            <a:avLst/>
          </a:prstGeom>
          <a:noFill/>
        </p:spPr>
        <p:txBody>
          <a:bodyPr wrap="square" rtlCol="0">
            <a:spAutoFit/>
          </a:bodyPr>
          <a:lstStyle/>
          <a:p>
            <a:pPr algn="r"/>
            <a:r>
              <a:rPr lang="fr-FR" b="1" dirty="0"/>
              <a:t>Discours de Pierre au peuple, 3, 11-26..</a:t>
            </a:r>
          </a:p>
        </p:txBody>
      </p:sp>
      <p:sp>
        <p:nvSpPr>
          <p:cNvPr id="3" name="ZoneTexte 2">
            <a:extLst>
              <a:ext uri="{FF2B5EF4-FFF2-40B4-BE49-F238E27FC236}">
                <a16:creationId xmlns:a16="http://schemas.microsoft.com/office/drawing/2014/main" id="{50B010C4-C383-67B5-4FC0-8CC91E04563C}"/>
              </a:ext>
            </a:extLst>
          </p:cNvPr>
          <p:cNvSpPr txBox="1"/>
          <p:nvPr/>
        </p:nvSpPr>
        <p:spPr>
          <a:xfrm>
            <a:off x="2446638" y="691978"/>
            <a:ext cx="9564130" cy="5755422"/>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Un second discours pour interpréter un événement, face à l’incompréhension de la foule. (« stupeur » ; « désorientés » ; « pourquoi vous étonner ? ». Structuration identique au précédent discours, en deux parties, cette foi : « </a:t>
            </a:r>
            <a:r>
              <a:rPr lang="fr-FR" sz="1600" dirty="0">
                <a:solidFill>
                  <a:srgbClr val="0070C0"/>
                </a:solidFill>
                <a:latin typeface="Bookman Old Style" panose="02050604050505020204" pitchFamily="18" charset="0"/>
              </a:rPr>
              <a:t>hommes d’Israël </a:t>
            </a:r>
            <a:r>
              <a:rPr lang="fr-FR" sz="1600" dirty="0">
                <a:latin typeface="Bookman Old Style" panose="02050604050505020204" pitchFamily="18" charset="0"/>
              </a:rPr>
              <a:t>» ; « </a:t>
            </a:r>
            <a:r>
              <a:rPr lang="fr-FR" sz="1600" dirty="0">
                <a:solidFill>
                  <a:srgbClr val="0070C0"/>
                </a:solidFill>
                <a:latin typeface="Bookman Old Style" panose="02050604050505020204" pitchFamily="18" charset="0"/>
              </a:rPr>
              <a:t>frères</a:t>
            </a:r>
            <a:r>
              <a:rPr lang="fr-FR" sz="1600" dirty="0">
                <a:latin typeface="Bookman Old Style" panose="02050604050505020204" pitchFamily="18" charset="0"/>
              </a:rPr>
              <a:t> ».</a:t>
            </a:r>
          </a:p>
          <a:p>
            <a:pPr marL="285750" indent="-285750" algn="just">
              <a:buFont typeface="Wingdings" pitchFamily="2" charset="2"/>
              <a:buChar char="§"/>
            </a:pPr>
            <a:r>
              <a:rPr lang="fr-FR" sz="1600" dirty="0">
                <a:latin typeface="Bookman Old Style" panose="02050604050505020204" pitchFamily="18" charset="0"/>
              </a:rPr>
              <a:t>A nouveau, recours à l’Ecriture, cette fois à la Torah.</a:t>
            </a:r>
          </a:p>
          <a:p>
            <a:pPr marL="742950" lvl="1" indent="-285750" algn="just">
              <a:buFont typeface="Wingdings" pitchFamily="2" charset="2"/>
              <a:buChar char="ü"/>
            </a:pPr>
            <a:r>
              <a:rPr lang="fr-FR" sz="1600" dirty="0">
                <a:latin typeface="Bookman Old Style" panose="02050604050505020204" pitchFamily="18" charset="0"/>
              </a:rPr>
              <a:t>« </a:t>
            </a:r>
            <a:r>
              <a:rPr lang="fr-FR" sz="1600" dirty="0">
                <a:solidFill>
                  <a:srgbClr val="0070C0"/>
                </a:solidFill>
                <a:latin typeface="Bookman Old Style" panose="02050604050505020204" pitchFamily="18" charset="0"/>
              </a:rPr>
              <a:t>le Dieu d’Abraham, d’Isaac et de Jacob, le Dieu de vos pères </a:t>
            </a:r>
            <a:r>
              <a:rPr lang="fr-FR" sz="1600" dirty="0">
                <a:latin typeface="Bookman Old Style" panose="02050604050505020204" pitchFamily="18" charset="0"/>
              </a:rPr>
              <a:t>» (Ex, 3,6). Inscription de la révélation chrétienne dans la foi des Pères. Le Dieu des Pères a « </a:t>
            </a:r>
            <a:r>
              <a:rPr lang="fr-FR" sz="1600" dirty="0">
                <a:solidFill>
                  <a:srgbClr val="0070C0"/>
                </a:solidFill>
                <a:latin typeface="Bookman Old Style" panose="02050604050505020204" pitchFamily="18" charset="0"/>
              </a:rPr>
              <a:t>glorifié son serviteur </a:t>
            </a:r>
            <a:r>
              <a:rPr lang="fr-FR" sz="1600" dirty="0">
                <a:latin typeface="Bookman Old Style" panose="02050604050505020204" pitchFamily="18" charset="0"/>
              </a:rPr>
              <a:t>», écho au chant du Serviteur en Isaïe (52, 13 et </a:t>
            </a:r>
            <a:r>
              <a:rPr lang="fr-FR" sz="1600" dirty="0" err="1">
                <a:latin typeface="Bookman Old Style" panose="02050604050505020204" pitchFamily="18" charset="0"/>
              </a:rPr>
              <a:t>sq</a:t>
            </a:r>
            <a:r>
              <a:rPr lang="fr-FR" sz="1600" dirty="0">
                <a:latin typeface="Bookman Old Style" panose="02050604050505020204" pitchFamily="18" charset="0"/>
              </a:rPr>
              <a:t>). Ouverture vers une catéchèse sur la Passion, offrant une riche titulature pour le Christ : « </a:t>
            </a:r>
            <a:r>
              <a:rPr lang="fr-FR" sz="1600" dirty="0">
                <a:solidFill>
                  <a:srgbClr val="0070C0"/>
                </a:solidFill>
                <a:latin typeface="Bookman Old Style" panose="02050604050505020204" pitchFamily="18" charset="0"/>
              </a:rPr>
              <a:t>le Saint, le Juste... </a:t>
            </a:r>
            <a:r>
              <a:rPr lang="fr-FR" sz="1600" dirty="0">
                <a:latin typeface="Bookman Old Style" panose="02050604050505020204" pitchFamily="18" charset="0"/>
              </a:rPr>
              <a:t>» ; « </a:t>
            </a:r>
            <a:r>
              <a:rPr lang="fr-FR" sz="1600" dirty="0">
                <a:solidFill>
                  <a:srgbClr val="0070C0"/>
                </a:solidFill>
                <a:latin typeface="Bookman Old Style" panose="02050604050505020204" pitchFamily="18" charset="0"/>
              </a:rPr>
              <a:t>le Prince de la vie </a:t>
            </a:r>
            <a:r>
              <a:rPr lang="fr-FR" sz="1600" dirty="0">
                <a:latin typeface="Bookman Old Style" panose="02050604050505020204" pitchFamily="18" charset="0"/>
              </a:rPr>
              <a:t>»...Le nom de Jésus Christ, c’est la puissance de la vie de la résurrection. </a:t>
            </a:r>
          </a:p>
          <a:p>
            <a:pPr marL="742950" lvl="1" indent="-285750" algn="just">
              <a:buFont typeface="Wingdings" pitchFamily="2" charset="2"/>
              <a:buChar char="ü"/>
            </a:pPr>
            <a:r>
              <a:rPr lang="fr-FR" sz="1600" dirty="0">
                <a:latin typeface="Bookman Old Style" panose="02050604050505020204" pitchFamily="18" charset="0"/>
              </a:rPr>
              <a:t>Par ignorance, les juifs qui ont mis Jésus à mort ont permis l’accomplissement de l’Ecriture. Un appel à la conversion « </a:t>
            </a:r>
            <a:r>
              <a:rPr lang="fr-FR" sz="1600" dirty="0">
                <a:solidFill>
                  <a:srgbClr val="0070C0"/>
                </a:solidFill>
                <a:latin typeface="Bookman Old Style" panose="02050604050505020204" pitchFamily="18" charset="0"/>
              </a:rPr>
              <a:t>pour que vos péchés soient effacés </a:t>
            </a:r>
            <a:r>
              <a:rPr lang="fr-FR" sz="1600" dirty="0">
                <a:latin typeface="Bookman Old Style" panose="02050604050505020204" pitchFamily="18" charset="0"/>
              </a:rPr>
              <a:t>»...Citation, cette fois, du Deutéronome, où Moïse a annoncé la venue d’un prophète comme lui. Et ce prophète, c’est Jésus. Jésus monté au ciel jusqu’à son retour.</a:t>
            </a:r>
          </a:p>
          <a:p>
            <a:pPr marL="742950" lvl="1" indent="-285750" algn="just">
              <a:buFont typeface="Wingdings" pitchFamily="2" charset="2"/>
              <a:buChar char="ü"/>
            </a:pPr>
            <a:r>
              <a:rPr lang="fr-FR" sz="1600" dirty="0">
                <a:latin typeface="Bookman Old Style" panose="02050604050505020204" pitchFamily="18" charset="0"/>
              </a:rPr>
              <a:t>Citation, enfin de la Genèse (</a:t>
            </a:r>
            <a:r>
              <a:rPr lang="fr-FR" sz="1600" dirty="0" err="1">
                <a:latin typeface="Bookman Old Style" panose="02050604050505020204" pitchFamily="18" charset="0"/>
              </a:rPr>
              <a:t>Gn</a:t>
            </a:r>
            <a:r>
              <a:rPr lang="fr-FR" sz="1600" dirty="0">
                <a:latin typeface="Bookman Old Style" panose="02050604050505020204" pitchFamily="18" charset="0"/>
              </a:rPr>
              <a:t>, 22,18) quant à la promesse faite à Abraham.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Les auditeurs sont successivement apostrophés comme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hommes d’Israël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ceux auxquels Dieu s’est adressé, d’abord, mais pour que toutes les familles de la terre soient rejointes.. Paul le souligne aussi dans l’épître aux Romains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l’évangile est puissance de Dieu pour le salut de quiconque, du juif en premier, puis du grec</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Rm</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1,16). Israël n’est pas déchu des promesses du salut, mais rester attaché à l’alliance requiert désormais de suivre le Prince de la Vie.  </a:t>
            </a:r>
          </a:p>
          <a:p>
            <a:pPr marL="1200150" lvl="2" indent="-285750" algn="just">
              <a:buFont typeface="Wingdings" pitchFamily="2" charset="2"/>
              <a:buChar char="Ø"/>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Un modèle de discours missionnaire : contexte ; kérygme ; témoignage apostolique ; argumentation scripturaire ; appel à la co</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nversion.</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pic>
        <p:nvPicPr>
          <p:cNvPr id="3074" name="Picture 2" descr="Johann Spillenberger, discours de Pierre à la Pentecôte, 1675">
            <a:extLst>
              <a:ext uri="{FF2B5EF4-FFF2-40B4-BE49-F238E27FC236}">
                <a16:creationId xmlns:a16="http://schemas.microsoft.com/office/drawing/2014/main" id="{ADD2BDF4-913C-1EEE-376B-0A534AF2E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94703"/>
            <a:ext cx="2895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791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3B0727-0CFB-30F7-FDF4-33C55715A8C1}"/>
              </a:ext>
            </a:extLst>
          </p:cNvPr>
          <p:cNvSpPr txBox="1"/>
          <p:nvPr/>
        </p:nvSpPr>
        <p:spPr>
          <a:xfrm>
            <a:off x="3719384" y="49424"/>
            <a:ext cx="8180173" cy="369332"/>
          </a:xfrm>
          <a:prstGeom prst="rect">
            <a:avLst/>
          </a:prstGeom>
          <a:noFill/>
        </p:spPr>
        <p:txBody>
          <a:bodyPr wrap="square" rtlCol="0">
            <a:spAutoFit/>
          </a:bodyPr>
          <a:lstStyle/>
          <a:p>
            <a:pPr algn="r"/>
            <a:r>
              <a:rPr lang="fr-FR" b="1" dirty="0"/>
              <a:t>Pierre et Jean devant le sanhédrin, 4, 1-22.</a:t>
            </a:r>
          </a:p>
        </p:txBody>
      </p:sp>
      <p:sp>
        <p:nvSpPr>
          <p:cNvPr id="3" name="ZoneTexte 2">
            <a:extLst>
              <a:ext uri="{FF2B5EF4-FFF2-40B4-BE49-F238E27FC236}">
                <a16:creationId xmlns:a16="http://schemas.microsoft.com/office/drawing/2014/main" id="{D4CBEDF3-1815-449C-6B93-CF9D96E4C997}"/>
              </a:ext>
            </a:extLst>
          </p:cNvPr>
          <p:cNvSpPr txBox="1"/>
          <p:nvPr/>
        </p:nvSpPr>
        <p:spPr>
          <a:xfrm>
            <a:off x="3262183" y="1186250"/>
            <a:ext cx="8637373" cy="5078313"/>
          </a:xfrm>
          <a:prstGeom prst="rect">
            <a:avLst/>
          </a:prstGeom>
          <a:noFill/>
        </p:spPr>
        <p:txBody>
          <a:bodyPr wrap="square" rtlCol="0">
            <a:spAutoFit/>
          </a:bodyPr>
          <a:lstStyle/>
          <a:p>
            <a:pPr marL="285750" indent="-285750" algn="just">
              <a:buFont typeface="Wingdings" pitchFamily="2" charset="2"/>
              <a:buChar char="§"/>
            </a:pPr>
            <a:r>
              <a:rPr lang="fr-FR" dirty="0">
                <a:latin typeface="Bookman Old Style" panose="02050604050505020204" pitchFamily="18" charset="0"/>
              </a:rPr>
              <a:t>La communauté continue de s’accroître. De 3000, on passe à 5000.</a:t>
            </a:r>
          </a:p>
          <a:p>
            <a:pPr marL="285750" indent="-285750" algn="just">
              <a:buFont typeface="Wingdings" pitchFamily="2" charset="2"/>
              <a:buChar char="§"/>
            </a:pPr>
            <a:r>
              <a:rPr lang="fr-FR" dirty="0">
                <a:latin typeface="Bookman Old Style" panose="02050604050505020204" pitchFamily="18" charset="0"/>
              </a:rPr>
              <a:t>Une première comparution des apôtres. Les Actes en comportent de nombreuses. Comme Jésus, les apôtres subissent un procès.</a:t>
            </a:r>
          </a:p>
          <a:p>
            <a:pPr marL="285750" indent="-285750" algn="just">
              <a:buFont typeface="Wingdings" pitchFamily="2" charset="2"/>
              <a:buChar char="§"/>
            </a:pPr>
            <a:r>
              <a:rPr lang="fr-FR" dirty="0">
                <a:latin typeface="Bookman Old Style" panose="02050604050505020204" pitchFamily="18" charset="0"/>
              </a:rPr>
              <a:t>Le sanhédrin comporte 71 membres, réunissant le collège des grands prêtres, les chefs des familles les plus influentes en Judée affiliées aux Saducéens et les scribes, experts de la Loi, recrutés par la Pharisiens. </a:t>
            </a:r>
            <a:r>
              <a:rPr lang="fr-FR" dirty="0" err="1">
                <a:latin typeface="Bookman Old Style" panose="02050604050505020204" pitchFamily="18" charset="0"/>
              </a:rPr>
              <a:t>Hanne</a:t>
            </a:r>
            <a:r>
              <a:rPr lang="fr-FR" dirty="0">
                <a:latin typeface="Bookman Old Style" panose="02050604050505020204" pitchFamily="18" charset="0"/>
              </a:rPr>
              <a:t> avait été déposé par les Romains, mais continue d’assumer le pouvoir par son gendre Caïphe.</a:t>
            </a:r>
          </a:p>
          <a:p>
            <a:pPr marL="285750" indent="-285750" algn="just">
              <a:buFont typeface="Wingdings" pitchFamily="2" charset="2"/>
              <a:buChar char="§"/>
            </a:pPr>
            <a:r>
              <a:rPr lang="fr-FR" dirty="0">
                <a:latin typeface="Bookman Old Style" panose="02050604050505020204" pitchFamily="18" charset="0"/>
              </a:rPr>
              <a:t>Pour la première fois, on dit Pierre « </a:t>
            </a:r>
            <a:r>
              <a:rPr lang="fr-FR" dirty="0">
                <a:solidFill>
                  <a:srgbClr val="0070C0"/>
                </a:solidFill>
                <a:latin typeface="Bookman Old Style" panose="02050604050505020204" pitchFamily="18" charset="0"/>
              </a:rPr>
              <a:t>rempli d’Esprit Saint </a:t>
            </a:r>
            <a:r>
              <a:rPr lang="fr-FR" dirty="0">
                <a:latin typeface="Bookman Old Style" panose="02050604050505020204" pitchFamily="18" charset="0"/>
              </a:rPr>
              <a:t>». Le Sanhédrin est surpris de la qualité d’argumentation de Pierre « </a:t>
            </a:r>
            <a:r>
              <a:rPr lang="fr-FR" dirty="0">
                <a:solidFill>
                  <a:srgbClr val="0070C0"/>
                </a:solidFill>
                <a:latin typeface="Bookman Old Style" panose="02050604050505020204" pitchFamily="18" charset="0"/>
              </a:rPr>
              <a:t>sans culture. </a:t>
            </a:r>
            <a:r>
              <a:rPr lang="fr-FR" dirty="0">
                <a:latin typeface="Bookman Old Style" panose="02050604050505020204" pitchFamily="18" charset="0"/>
              </a:rPr>
              <a:t>». Mais Jésus avait promis qu’il donnerait « </a:t>
            </a:r>
            <a:r>
              <a:rPr lang="fr-FR" dirty="0">
                <a:solidFill>
                  <a:srgbClr val="0070C0"/>
                </a:solidFill>
                <a:latin typeface="Bookman Old Style" panose="02050604050505020204" pitchFamily="18" charset="0"/>
              </a:rPr>
              <a:t>une bouche et une sagesse que ne pourront contredire aucun de ceux qui seront contre vous.</a:t>
            </a:r>
            <a:r>
              <a:rPr lang="fr-FR" dirty="0">
                <a:latin typeface="Bookman Old Style" panose="02050604050505020204" pitchFamily="18" charset="0"/>
              </a:rPr>
              <a:t> » (</a:t>
            </a:r>
            <a:r>
              <a:rPr lang="fr-FR" dirty="0" err="1">
                <a:latin typeface="Bookman Old Style" panose="02050604050505020204" pitchFamily="18" charset="0"/>
              </a:rPr>
              <a:t>Lc</a:t>
            </a:r>
            <a:r>
              <a:rPr lang="fr-FR" dirty="0">
                <a:latin typeface="Bookman Old Style" panose="02050604050505020204" pitchFamily="18" charset="0"/>
              </a:rPr>
              <a:t>, 21,15)</a:t>
            </a:r>
          </a:p>
          <a:p>
            <a:pPr marL="285750" indent="-285750" algn="just">
              <a:buFont typeface="Wingdings" pitchFamily="2" charset="2"/>
              <a:buChar char="§"/>
            </a:pPr>
            <a:r>
              <a:rPr lang="fr-FR" dirty="0">
                <a:latin typeface="Bookman Old Style" panose="02050604050505020204" pitchFamily="18" charset="0"/>
              </a:rPr>
              <a:t>S’étonnant avec humour de comparaître « </a:t>
            </a:r>
            <a:r>
              <a:rPr lang="fr-FR" dirty="0">
                <a:solidFill>
                  <a:srgbClr val="0070C0"/>
                </a:solidFill>
                <a:latin typeface="Bookman Old Style" panose="02050604050505020204" pitchFamily="18" charset="0"/>
              </a:rPr>
              <a:t>pour avoir fait du bien </a:t>
            </a:r>
            <a:r>
              <a:rPr lang="fr-FR" dirty="0">
                <a:latin typeface="Bookman Old Style" panose="02050604050505020204" pitchFamily="18" charset="0"/>
              </a:rPr>
              <a:t>», Pierre revient  sur la théologie du Nom, puis recourt ici à l’image de la pierre d’angle rejetée par les bâtisseurs, citant le psaume 117 (118) au verset 12 : «</a:t>
            </a:r>
            <a:r>
              <a:rPr lang="fr-FR" dirty="0">
                <a:solidFill>
                  <a:srgbClr val="0070C0"/>
                </a:solidFill>
                <a:latin typeface="Bookman Old Style" panose="02050604050505020204" pitchFamily="18" charset="0"/>
              </a:rPr>
              <a:t> Ce Jésus est la pierre méprisée de vous, les bâtisseurs, mais devenue la pierre d’angle</a:t>
            </a:r>
            <a:r>
              <a:rPr lang="fr-FR" dirty="0">
                <a:latin typeface="Bookman Old Style" panose="02050604050505020204" pitchFamily="18" charset="0"/>
              </a:rPr>
              <a:t>. »</a:t>
            </a:r>
          </a:p>
        </p:txBody>
      </p:sp>
      <p:pic>
        <p:nvPicPr>
          <p:cNvPr id="4098" name="Picture 2">
            <a:extLst>
              <a:ext uri="{FF2B5EF4-FFF2-40B4-BE49-F238E27FC236}">
                <a16:creationId xmlns:a16="http://schemas.microsoft.com/office/drawing/2014/main" id="{66A12334-C905-128B-CBCF-54D381CCC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83" y="1879600"/>
            <a:ext cx="3175000" cy="309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588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89B14B6-8E17-60BD-1C15-9CC00BBB7D6A}"/>
              </a:ext>
            </a:extLst>
          </p:cNvPr>
          <p:cNvSpPr txBox="1"/>
          <p:nvPr/>
        </p:nvSpPr>
        <p:spPr>
          <a:xfrm>
            <a:off x="3719384" y="49424"/>
            <a:ext cx="8180173" cy="369332"/>
          </a:xfrm>
          <a:prstGeom prst="rect">
            <a:avLst/>
          </a:prstGeom>
          <a:noFill/>
        </p:spPr>
        <p:txBody>
          <a:bodyPr wrap="square" rtlCol="0">
            <a:spAutoFit/>
          </a:bodyPr>
          <a:lstStyle/>
          <a:p>
            <a:pPr algn="r"/>
            <a:r>
              <a:rPr lang="fr-FR" b="1" dirty="0"/>
              <a:t>La pierre d’angle.</a:t>
            </a:r>
          </a:p>
        </p:txBody>
      </p:sp>
      <p:sp>
        <p:nvSpPr>
          <p:cNvPr id="3" name="ZoneTexte 2">
            <a:extLst>
              <a:ext uri="{FF2B5EF4-FFF2-40B4-BE49-F238E27FC236}">
                <a16:creationId xmlns:a16="http://schemas.microsoft.com/office/drawing/2014/main" id="{B5212FC9-1339-A565-DC25-11655B5F6E90}"/>
              </a:ext>
            </a:extLst>
          </p:cNvPr>
          <p:cNvSpPr txBox="1"/>
          <p:nvPr/>
        </p:nvSpPr>
        <p:spPr>
          <a:xfrm>
            <a:off x="3842951" y="418756"/>
            <a:ext cx="7957752" cy="6247864"/>
          </a:xfrm>
          <a:prstGeom prst="rect">
            <a:avLst/>
          </a:prstGeom>
          <a:noFill/>
        </p:spPr>
        <p:txBody>
          <a:bodyPr wrap="square" rtlCol="0">
            <a:spAutoFit/>
          </a:bodyPr>
          <a:lstStyle/>
          <a:p>
            <a:pPr algn="just"/>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La citation figurait déjà dans les évangiles synoptiques, pour commenter la parabole des vignerons homicides. (Mt 21,42 ; Mc, 12,10 et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20,17). Pierre dans sa première épître évoquera longuement la pierre angulaire. (1P, 2, 4-7)</a:t>
            </a:r>
          </a:p>
          <a:p>
            <a:pPr algn="just"/>
            <a:r>
              <a:rPr lang="fr-FR" sz="1600" b="1"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04</a:t>
            </a:r>
            <a:r>
              <a:rPr lang="fr-FR" sz="16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Approchez-vous de lui : il est la pierre vivante rejetée par les hommes, mais choisie et précieuse devant Dieu.</a:t>
            </a:r>
          </a:p>
          <a:p>
            <a:pPr algn="just"/>
            <a:r>
              <a:rPr lang="fr-FR" sz="1600" b="1"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05</a:t>
            </a:r>
            <a:r>
              <a:rPr lang="fr-FR" sz="16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Vous aussi, comme pierres vivantes, entrez dans la construction de la demeure spirituelle, pour devenir le sacerdoce saint et présenter des sacrifices spirituels, agréables à Dieu, par Jésus Christ.</a:t>
            </a:r>
          </a:p>
          <a:p>
            <a:pPr algn="just"/>
            <a:r>
              <a:rPr lang="fr-FR" sz="1600" b="1"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06</a:t>
            </a:r>
            <a:r>
              <a:rPr lang="fr-FR" sz="16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En effet, il y a ceci dans l’Écriture : Je vais poser en Sion une pierre angulaire, une pierre choisie, précieuse ; celui qui met en elle sa foi ne saurait connaître la honte.</a:t>
            </a:r>
          </a:p>
          <a:p>
            <a:pPr algn="just"/>
            <a:r>
              <a:rPr lang="fr-FR" sz="1600" b="1"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07</a:t>
            </a:r>
            <a:r>
              <a:rPr lang="fr-FR" sz="16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Ainsi donc, honneur à vous les croyants, mais, pour ceux qui refusent de croire, il est écrit : La pierre qu’ont rejetée les bâtisseurs est devenue la pierre d’angle...</a:t>
            </a:r>
          </a:p>
          <a:p>
            <a:pPr algn="just"/>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Pierre sans doute chérissait cette image, lui que Jésus nomma Pierre...Cette image appartient à la tradition biblique : Isaïe, Zacharie, le psaume 118/117. Les prophètes dénoncent les puissants qui ne construisaient pas avec des pierres de qualité, dénonciation de la corruption et de l’injustice. Isaïe annonce le jour où Dieu, seul architecte fiable, redonnerait à la société les vraies valeurs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Voici que je pose dans Sion une pierre à toute épreuve, une pierre angulaire précieuse, établie pour servir de fondation...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(Is, 28,16). Le psaume annonce que Dieu, à partir des humbles et des méprisés, va créer un peuple nouveau.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La pierre qu’ont rejetée les bâtisseurs va devenir la pierre d’angle...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Et Jésus lui-même évoque la pierre d’angle, dans la parabole des vignerons homicides. (Mt, 21,42)	</a:t>
            </a:r>
          </a:p>
        </p:txBody>
      </p:sp>
      <p:pic>
        <p:nvPicPr>
          <p:cNvPr id="5122" name="Picture 2" descr="Chaînes d'angle, ouvertures et arcs de décharge">
            <a:extLst>
              <a:ext uri="{FF2B5EF4-FFF2-40B4-BE49-F238E27FC236}">
                <a16:creationId xmlns:a16="http://schemas.microsoft.com/office/drawing/2014/main" id="{4A989837-E5F9-4BF8-0FED-1BA8B3A01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84" y="1651000"/>
            <a:ext cx="3556000" cy="355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562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222F132-0EEA-F6B6-9319-3DD1261B28F3}"/>
              </a:ext>
            </a:extLst>
          </p:cNvPr>
          <p:cNvSpPr txBox="1"/>
          <p:nvPr/>
        </p:nvSpPr>
        <p:spPr>
          <a:xfrm>
            <a:off x="6301946" y="210065"/>
            <a:ext cx="5350476" cy="369332"/>
          </a:xfrm>
          <a:prstGeom prst="rect">
            <a:avLst/>
          </a:prstGeom>
          <a:noFill/>
        </p:spPr>
        <p:txBody>
          <a:bodyPr wrap="square" rtlCol="0">
            <a:spAutoFit/>
          </a:bodyPr>
          <a:lstStyle/>
          <a:p>
            <a:pPr algn="r"/>
            <a:r>
              <a:rPr lang="fr-FR" b="1" dirty="0"/>
              <a:t>Retour des apôtres dans la communauté. 4, 23-31.</a:t>
            </a:r>
          </a:p>
        </p:txBody>
      </p:sp>
      <p:sp>
        <p:nvSpPr>
          <p:cNvPr id="3" name="ZoneTexte 2">
            <a:extLst>
              <a:ext uri="{FF2B5EF4-FFF2-40B4-BE49-F238E27FC236}">
                <a16:creationId xmlns:a16="http://schemas.microsoft.com/office/drawing/2014/main" id="{13E9ACB4-3FC4-0457-F645-450498BCC6DF}"/>
              </a:ext>
            </a:extLst>
          </p:cNvPr>
          <p:cNvSpPr txBox="1"/>
          <p:nvPr/>
        </p:nvSpPr>
        <p:spPr>
          <a:xfrm>
            <a:off x="3719383" y="729049"/>
            <a:ext cx="8180173" cy="5078313"/>
          </a:xfrm>
          <a:prstGeom prst="rect">
            <a:avLst/>
          </a:prstGeom>
          <a:noFill/>
        </p:spPr>
        <p:txBody>
          <a:bodyPr wrap="square" rtlCol="0">
            <a:spAutoFit/>
          </a:bodyPr>
          <a:lstStyle/>
          <a:p>
            <a:pPr marL="285750" indent="-285750">
              <a:buFont typeface="Wingdings" pitchFamily="2" charset="2"/>
              <a:buChar char="§"/>
            </a:pPr>
            <a:r>
              <a:rPr lang="fr-FR" dirty="0"/>
              <a:t>Le sanhédrin, bien embarrassé, en raison de la guérison attestée et constatée, ordonnent aux apôtres le silence. Mais Pierre et Jean affirment obéir à Dieu plutôt qu’aux hommes et ne pouvoir taire ce dont ils sont témoins.</a:t>
            </a:r>
          </a:p>
          <a:p>
            <a:pPr marL="285750" indent="-285750">
              <a:buFont typeface="Wingdings" pitchFamily="2" charset="2"/>
              <a:buChar char="§"/>
            </a:pPr>
            <a:r>
              <a:rPr lang="fr-FR" dirty="0"/>
              <a:t>Suite au rapport de Pierre et Jean, la communauté se met en prière, unanime, en citant les psaumes : </a:t>
            </a:r>
          </a:p>
          <a:p>
            <a:pPr marL="742950" lvl="1" indent="-285750">
              <a:buFont typeface="Wingdings" pitchFamily="2" charset="2"/>
              <a:buChar char="ü"/>
            </a:pPr>
            <a:r>
              <a:rPr lang="fr-FR" dirty="0"/>
              <a:t>Le psaume 145 (14 6) qui évoque le Dieu Créateur.</a:t>
            </a:r>
          </a:p>
          <a:p>
            <a:pPr marL="742950" lvl="1" indent="-285750">
              <a:buFont typeface="Wingdings" pitchFamily="2" charset="2"/>
              <a:buChar char="ü"/>
            </a:pPr>
            <a:r>
              <a:rPr lang="fr-FR" dirty="0"/>
              <a:t>Le psaume 2 qui célèbre l’adoption du messie comme fils. « </a:t>
            </a:r>
            <a:r>
              <a:rPr lang="fr-FR" dirty="0">
                <a:solidFill>
                  <a:srgbClr val="0070C0"/>
                </a:solidFill>
              </a:rPr>
              <a:t>Tu es mon fils, aujourd’hui, je t’ai engendré </a:t>
            </a:r>
            <a:r>
              <a:rPr lang="fr-FR" dirty="0"/>
              <a:t>» et qui commence par la conjuration des puissants contre le messie « </a:t>
            </a:r>
            <a:r>
              <a:rPr lang="fr-FR" dirty="0">
                <a:solidFill>
                  <a:srgbClr val="0070C0"/>
                </a:solidFill>
              </a:rPr>
              <a:t>les chefs se sont ligués entre eux contre le Seigneur et son messie </a:t>
            </a:r>
            <a:r>
              <a:rPr lang="fr-FR" dirty="0"/>
              <a:t>»</a:t>
            </a:r>
          </a:p>
          <a:p>
            <a:pPr marL="742950" lvl="1" indent="-285750">
              <a:buFont typeface="Wingdings" pitchFamily="2" charset="2"/>
              <a:buChar char="ü"/>
            </a:pPr>
            <a:r>
              <a:rPr lang="fr-FR" dirty="0"/>
              <a:t>Est redite la Passion.</a:t>
            </a:r>
          </a:p>
          <a:p>
            <a:pPr marL="742950" lvl="1" indent="-285750">
              <a:buFont typeface="Wingdings" pitchFamily="2" charset="2"/>
              <a:buChar char="ü"/>
            </a:pPr>
            <a:r>
              <a:rPr lang="fr-FR" dirty="0"/>
              <a:t>Puis vient la prière proprement dite : «</a:t>
            </a:r>
            <a:r>
              <a:rPr lang="fr-FR" dirty="0">
                <a:solidFill>
                  <a:srgbClr val="0070C0"/>
                </a:solidFill>
              </a:rPr>
              <a:t> sois attentif à leurs menaces : donne à ceux qui te servent de dire ta parole avec une totale assurance. Etends donc ta main pour que se produisent guérisons, signes et prodiges, par le nom de jésus, ton saint, ton serviteur.</a:t>
            </a:r>
            <a:r>
              <a:rPr lang="fr-FR" dirty="0"/>
              <a:t> ». La puissance du serviteur doit s’étendre aux serviteurs de la Parole.</a:t>
            </a:r>
          </a:p>
          <a:p>
            <a:pPr marL="742950" lvl="1" indent="-285750">
              <a:buFont typeface="Wingdings" pitchFamily="2" charset="2"/>
              <a:buChar char="ü"/>
            </a:pPr>
            <a:r>
              <a:rPr lang="fr-FR" dirty="0"/>
              <a:t>La réponse à la prière est immédiate : une théophanie et le don renouvelé de l’Esprit.</a:t>
            </a:r>
          </a:p>
        </p:txBody>
      </p:sp>
      <p:pic>
        <p:nvPicPr>
          <p:cNvPr id="6146" name="Picture 2" descr="Bibliothèque municipale de Lyon - Exposition Le Chant de David. Les psaumes  en vers français (XVIe-XVIIIe siècles) - Parcours dans l'exposition">
            <a:extLst>
              <a:ext uri="{FF2B5EF4-FFF2-40B4-BE49-F238E27FC236}">
                <a16:creationId xmlns:a16="http://schemas.microsoft.com/office/drawing/2014/main" id="{7F5B1C3C-BB4F-CE7E-5A0C-5089B358A4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502" y="1463761"/>
            <a:ext cx="243840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764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AC34487-055B-1A3F-19D1-ABF21458F304}"/>
              </a:ext>
            </a:extLst>
          </p:cNvPr>
          <p:cNvSpPr txBox="1"/>
          <p:nvPr/>
        </p:nvSpPr>
        <p:spPr>
          <a:xfrm>
            <a:off x="6301946" y="210065"/>
            <a:ext cx="5350476" cy="369332"/>
          </a:xfrm>
          <a:prstGeom prst="rect">
            <a:avLst/>
          </a:prstGeom>
          <a:noFill/>
        </p:spPr>
        <p:txBody>
          <a:bodyPr wrap="square" rtlCol="0">
            <a:spAutoFit/>
          </a:bodyPr>
          <a:lstStyle/>
          <a:p>
            <a:pPr algn="r"/>
            <a:r>
              <a:rPr lang="fr-FR" b="1" dirty="0"/>
              <a:t>Les aléas de la communion fraternelle, 4, 32-5, 11.</a:t>
            </a:r>
          </a:p>
        </p:txBody>
      </p:sp>
      <p:sp>
        <p:nvSpPr>
          <p:cNvPr id="3" name="ZoneTexte 2">
            <a:extLst>
              <a:ext uri="{FF2B5EF4-FFF2-40B4-BE49-F238E27FC236}">
                <a16:creationId xmlns:a16="http://schemas.microsoft.com/office/drawing/2014/main" id="{13F2A7DB-BCCF-A378-79BC-90D1CE7CA143}"/>
              </a:ext>
            </a:extLst>
          </p:cNvPr>
          <p:cNvSpPr txBox="1"/>
          <p:nvPr/>
        </p:nvSpPr>
        <p:spPr>
          <a:xfrm>
            <a:off x="3039761" y="926757"/>
            <a:ext cx="8896865" cy="4832092"/>
          </a:xfrm>
          <a:prstGeom prst="rect">
            <a:avLst/>
          </a:prstGeom>
          <a:noFill/>
        </p:spPr>
        <p:txBody>
          <a:bodyPr wrap="square" rtlCol="0">
            <a:spAutoFit/>
          </a:bodyPr>
          <a:lstStyle/>
          <a:p>
            <a:pPr marL="285750" indent="-285750">
              <a:buFont typeface="Wingdings" pitchFamily="2" charset="2"/>
              <a:buChar char="§"/>
            </a:pPr>
            <a:r>
              <a:rPr lang="fr-FR" sz="1600" dirty="0">
                <a:latin typeface="Bookman Old Style" panose="02050604050505020204" pitchFamily="18" charset="0"/>
              </a:rPr>
              <a:t>Après l’unanimité dans la prière, on revient à la communion fraternelle dans une multitude qui «</a:t>
            </a:r>
            <a:r>
              <a:rPr lang="fr-FR" sz="1600" dirty="0">
                <a:solidFill>
                  <a:srgbClr val="0070C0"/>
                </a:solidFill>
                <a:latin typeface="Bookman Old Style" panose="02050604050505020204" pitchFamily="18" charset="0"/>
              </a:rPr>
              <a:t>avait un seul cœur et une seule âme. </a:t>
            </a:r>
            <a:r>
              <a:rPr lang="fr-FR" sz="1600" dirty="0">
                <a:latin typeface="Bookman Old Style" panose="02050604050505020204" pitchFamily="18" charset="0"/>
              </a:rPr>
              <a:t>»</a:t>
            </a:r>
          </a:p>
          <a:p>
            <a:pPr marL="742950" lvl="1" indent="-285750">
              <a:buFont typeface="Wingdings" pitchFamily="2" charset="2"/>
              <a:buChar char="ü"/>
            </a:pPr>
            <a:r>
              <a:rPr lang="fr-FR" sz="1600" dirty="0">
                <a:latin typeface="Bookman Old Style" panose="02050604050505020204" pitchFamily="18" charset="0"/>
              </a:rPr>
              <a:t>L’idéal de l’amitié romaine intégrait le partage des biens ; l’appel au partage fait partie de la tradition des Ecritures.  Les Esséniens allaient jusqu’au refus de la propriété. Ici, il n’y a pas de refus de la propriété privée, mais le partage pour assister les pauvres. (Constante de la Pensée sociale de l’Eglise)</a:t>
            </a:r>
          </a:p>
          <a:p>
            <a:pPr lvl="1"/>
            <a:endParaRPr lang="fr-FR" sz="1600" dirty="0">
              <a:latin typeface="Bookman Old Style" panose="02050604050505020204" pitchFamily="18" charset="0"/>
            </a:endParaRPr>
          </a:p>
          <a:p>
            <a:pPr marL="742950" lvl="1" indent="-285750" algn="just">
              <a:buFont typeface="Wingdings" pitchFamily="2" charset="2"/>
              <a:buChar char="ü"/>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Ce </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partage est illustré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par le geste de Barnabé, un lévite de la diaspora, originaire de Chypre, qui accompagnera Paul dans son premier voyage. Barnabé vend son champ et en partage le fruit...Une allusion inversée à l’attitude de Judas qui, lui, avait acheté un champ avec l’argent gagné par la trahison.</a:t>
            </a:r>
          </a:p>
          <a:p>
            <a:pPr marL="742950" lvl="1" indent="-285750" algn="just">
              <a:buFont typeface="Wingdings" pitchFamily="2" charset="2"/>
              <a:buChar char="ü"/>
              <a:tabLst>
                <a:tab pos="1931670" algn="l"/>
              </a:tabLst>
            </a:pP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Luc, habilement, introduit un personnage qui jouera un grand rôle ultérieurement, comme il introduit, par exemple Paul, dès le martyr d’Etienne. </a:t>
            </a:r>
          </a:p>
          <a:p>
            <a:pPr algn="just">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Mais ce partage des biens n’est pas toujours aisé, comme le montre la fraude d’</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Ananie</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et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Saphire</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a:t>
            </a:r>
          </a:p>
          <a:p>
            <a:pPr marL="742950" lvl="1" indent="-285750">
              <a:buFont typeface="Wingdings" pitchFamily="2" charset="2"/>
              <a:buChar char="ü"/>
            </a:pPr>
            <a:endParaRPr lang="fr-FR" dirty="0"/>
          </a:p>
          <a:p>
            <a:pPr marL="285750" indent="-285750">
              <a:buFont typeface="Wingdings" pitchFamily="2" charset="2"/>
              <a:buChar char="§"/>
            </a:pPr>
            <a:endParaRPr lang="fr-FR" dirty="0"/>
          </a:p>
        </p:txBody>
      </p:sp>
      <p:pic>
        <p:nvPicPr>
          <p:cNvPr id="7170" name="Picture 2" descr="Le partage. Jésus, les premiers chrétiens et l'argent - Voici un petit  livre qui déplace nos idées concernant la place de l'argent dans le Nouveau  Testament et dans la pratique des premières">
            <a:extLst>
              <a:ext uri="{FF2B5EF4-FFF2-40B4-BE49-F238E27FC236}">
                <a16:creationId xmlns:a16="http://schemas.microsoft.com/office/drawing/2014/main" id="{4E4E235D-07E2-BDB4-7849-A28BDA6B4D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411" b="14723"/>
          <a:stretch/>
        </p:blipFill>
        <p:spPr bwMode="auto">
          <a:xfrm>
            <a:off x="255374" y="1791730"/>
            <a:ext cx="3111500" cy="2273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62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33A41E-5C7E-1F66-9E08-2F37E113428C}"/>
              </a:ext>
            </a:extLst>
          </p:cNvPr>
          <p:cNvSpPr txBox="1"/>
          <p:nvPr/>
        </p:nvSpPr>
        <p:spPr>
          <a:xfrm>
            <a:off x="6301946" y="210065"/>
            <a:ext cx="5350476" cy="369332"/>
          </a:xfrm>
          <a:prstGeom prst="rect">
            <a:avLst/>
          </a:prstGeom>
          <a:noFill/>
        </p:spPr>
        <p:txBody>
          <a:bodyPr wrap="square" rtlCol="0">
            <a:spAutoFit/>
          </a:bodyPr>
          <a:lstStyle/>
          <a:p>
            <a:pPr algn="r"/>
            <a:r>
              <a:rPr lang="fr-FR" b="1" dirty="0"/>
              <a:t>Les aléas de la communion fraternelle, 4, 32-5, 16.</a:t>
            </a:r>
          </a:p>
        </p:txBody>
      </p:sp>
      <p:sp>
        <p:nvSpPr>
          <p:cNvPr id="3" name="ZoneTexte 2">
            <a:extLst>
              <a:ext uri="{FF2B5EF4-FFF2-40B4-BE49-F238E27FC236}">
                <a16:creationId xmlns:a16="http://schemas.microsoft.com/office/drawing/2014/main" id="{042D0E07-A6F0-E691-41B3-1EEFCAF19FF3}"/>
              </a:ext>
            </a:extLst>
          </p:cNvPr>
          <p:cNvSpPr txBox="1"/>
          <p:nvPr/>
        </p:nvSpPr>
        <p:spPr>
          <a:xfrm>
            <a:off x="2936789" y="615514"/>
            <a:ext cx="9255211" cy="6032421"/>
          </a:xfrm>
          <a:prstGeom prst="rect">
            <a:avLst/>
          </a:prstGeom>
          <a:noFill/>
        </p:spPr>
        <p:txBody>
          <a:bodyPr wrap="square" rtlCol="0">
            <a:spAutoFit/>
          </a:bodyPr>
          <a:lstStyle/>
          <a:p>
            <a:pPr marL="285750" indent="-285750">
              <a:buFont typeface="Wingdings" pitchFamily="2" charset="2"/>
              <a:buChar char="§"/>
            </a:pPr>
            <a:r>
              <a:rPr lang="fr-FR" dirty="0"/>
              <a:t>En contrepoint de la générosité de Barnabé, la fraude du couple </a:t>
            </a:r>
            <a:r>
              <a:rPr lang="fr-FR" dirty="0" err="1"/>
              <a:t>Ananie</a:t>
            </a:r>
            <a:r>
              <a:rPr lang="fr-FR" dirty="0"/>
              <a:t> et </a:t>
            </a:r>
            <a:r>
              <a:rPr lang="fr-FR" dirty="0" err="1"/>
              <a:t>Saphire</a:t>
            </a:r>
            <a:r>
              <a:rPr lang="fr-FR" dirty="0"/>
              <a:t>.</a:t>
            </a:r>
          </a:p>
          <a:p>
            <a:pPr marL="742950" lvl="1" indent="-285750">
              <a:buFont typeface="Wingdings" pitchFamily="2" charset="2"/>
              <a:buChar char="ü"/>
            </a:pPr>
            <a:r>
              <a:rPr lang="fr-FR" dirty="0"/>
              <a:t>Ce qui est reproché n’est pas de conserver la moitié du prix de la vente, mais de mentir pour duper la communauté. Le péché rompt l’alliance.</a:t>
            </a:r>
          </a:p>
          <a:p>
            <a:pPr marL="742950" lvl="1" indent="-285750">
              <a:buFont typeface="Wingdings" pitchFamily="2" charset="2"/>
              <a:buChar char="ü"/>
            </a:pPr>
            <a:r>
              <a:rPr lang="fr-FR" dirty="0"/>
              <a:t>Un récit qui peut apparaître brutal. La mort des deux protagonistes n’est pas le fait de Pierre, mais le résultat d’un jugement divin.</a:t>
            </a:r>
          </a:p>
          <a:p>
            <a:pPr marL="742950" lvl="1" indent="-285750">
              <a:buFont typeface="Wingdings" pitchFamily="2" charset="2"/>
              <a:buChar char="ü"/>
            </a:pPr>
            <a:r>
              <a:rPr lang="fr-FR" dirty="0"/>
              <a:t>Cette scène évoque la faute originelle : </a:t>
            </a:r>
          </a:p>
          <a:p>
            <a:pPr marL="1200150" lvl="2" indent="-285750">
              <a:buFont typeface="Courier New" panose="02070309020205020404" pitchFamily="49" charset="0"/>
              <a:buChar char="o"/>
            </a:pPr>
            <a:r>
              <a:rPr lang="fr-FR" dirty="0"/>
              <a:t>Mise en place d’une situation idyllique voulue par Dieu, comme dans l’Eden.</a:t>
            </a:r>
          </a:p>
          <a:p>
            <a:pPr marL="1200150" lvl="2" indent="-285750">
              <a:buFont typeface="Courier New" panose="02070309020205020404" pitchFamily="49" charset="0"/>
              <a:buChar char="o"/>
            </a:pPr>
            <a:r>
              <a:rPr lang="fr-FR" dirty="0"/>
              <a:t>Une transgression par la complicité d’un couple. </a:t>
            </a:r>
          </a:p>
          <a:p>
            <a:pPr marL="1200150" lvl="2" indent="-285750">
              <a:buFont typeface="Courier New" panose="02070309020205020404" pitchFamily="49" charset="0"/>
              <a:buChar char="o"/>
            </a:pPr>
            <a:r>
              <a:rPr lang="fr-FR" dirty="0"/>
              <a:t>Un double interrogatoire.</a:t>
            </a:r>
          </a:p>
          <a:p>
            <a:pPr marL="1200150" lvl="2" indent="-285750">
              <a:buFont typeface="Courier New" panose="02070309020205020404" pitchFamily="49" charset="0"/>
              <a:buChar char="o"/>
            </a:pPr>
            <a:r>
              <a:rPr lang="fr-FR" dirty="0"/>
              <a:t>Le bannissement de l’espace sacré.</a:t>
            </a:r>
          </a:p>
          <a:p>
            <a:pPr marL="742950" lvl="1" indent="-285750">
              <a:buFont typeface="Wingdings" pitchFamily="2" charset="2"/>
              <a:buChar char="ü"/>
            </a:pPr>
            <a:r>
              <a:rPr lang="fr-FR" dirty="0"/>
              <a:t>La réalité brutale fait retour dans l’idéal de l’Eglise naissante. L’Eglise est et restera faillible.</a:t>
            </a:r>
          </a:p>
          <a:p>
            <a:pPr lvl="1"/>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la gestion altruiste des biens est une dimension pour ainsi dire ontologique de l’Église : la richesse fonde à l’égard du pauvre une responsabilité que sanctionne le Dieu-juge. La communion fraternelle créée par le baptême assigne chacun à répondre de l’indigence du frère</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(Daniel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Marguerat</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Il y a là une préfiguration du jugement eschatologique.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cf</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Mt, 25)</a:t>
            </a:r>
          </a:p>
          <a:p>
            <a:pPr lvl="1"/>
            <a:endParaRPr lang="fr-FR" dirty="0"/>
          </a:p>
          <a:p>
            <a:pPr marL="742950" lvl="1" indent="-285750">
              <a:buFont typeface="Wingdings" pitchFamily="2" charset="2"/>
              <a:buChar char="ü"/>
            </a:pPr>
            <a:r>
              <a:rPr lang="fr-FR" dirty="0"/>
              <a:t>Malgré tout, l’œuvre de l’Eglise se poursuit. Un nouveau sommaire décrit l’accroissement de la communauté et la confiance faite à Pierre pour la guérison. Comme l’évangile le raconte à propos du Christ, on amène à Pierre malades et possédés. « </a:t>
            </a:r>
            <a:r>
              <a:rPr lang="fr-FR" dirty="0">
                <a:solidFill>
                  <a:srgbClr val="0070C0"/>
                </a:solidFill>
              </a:rPr>
              <a:t>Et tous étaient guéris.</a:t>
            </a:r>
            <a:r>
              <a:rPr lang="fr-FR" dirty="0"/>
              <a:t> »</a:t>
            </a:r>
          </a:p>
        </p:txBody>
      </p:sp>
      <p:pic>
        <p:nvPicPr>
          <p:cNvPr id="8194" name="Picture 2" descr="Poussin oui, mouton non !">
            <a:extLst>
              <a:ext uri="{FF2B5EF4-FFF2-40B4-BE49-F238E27FC236}">
                <a16:creationId xmlns:a16="http://schemas.microsoft.com/office/drawing/2014/main" id="{20C0E2FC-F1D5-96B2-AE39-4CBA0FB2B8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0" y="2199503"/>
            <a:ext cx="3311585" cy="1989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113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18A592-1DA8-D5D6-9DD8-ADA3BA9D6E17}"/>
              </a:ext>
            </a:extLst>
          </p:cNvPr>
          <p:cNvSpPr txBox="1"/>
          <p:nvPr/>
        </p:nvSpPr>
        <p:spPr>
          <a:xfrm>
            <a:off x="6301946" y="210065"/>
            <a:ext cx="5350476" cy="369332"/>
          </a:xfrm>
          <a:prstGeom prst="rect">
            <a:avLst/>
          </a:prstGeom>
          <a:noFill/>
        </p:spPr>
        <p:txBody>
          <a:bodyPr wrap="square" rtlCol="0">
            <a:spAutoFit/>
          </a:bodyPr>
          <a:lstStyle/>
          <a:p>
            <a:pPr algn="r"/>
            <a:r>
              <a:rPr lang="fr-FR" b="1" dirty="0"/>
              <a:t>Nouvelle arrestation des apôtres. 5, 17-42 </a:t>
            </a:r>
          </a:p>
        </p:txBody>
      </p:sp>
      <p:sp>
        <p:nvSpPr>
          <p:cNvPr id="3" name="ZoneTexte 2">
            <a:extLst>
              <a:ext uri="{FF2B5EF4-FFF2-40B4-BE49-F238E27FC236}">
                <a16:creationId xmlns:a16="http://schemas.microsoft.com/office/drawing/2014/main" id="{1709FEB4-4F4A-D9EC-688D-C12A9C961B38}"/>
              </a:ext>
            </a:extLst>
          </p:cNvPr>
          <p:cNvSpPr txBox="1"/>
          <p:nvPr/>
        </p:nvSpPr>
        <p:spPr>
          <a:xfrm>
            <a:off x="2903839" y="433857"/>
            <a:ext cx="8958648" cy="6740307"/>
          </a:xfrm>
          <a:prstGeom prst="rect">
            <a:avLst/>
          </a:prstGeom>
          <a:noFill/>
        </p:spPr>
        <p:txBody>
          <a:bodyPr wrap="square" rtlCol="0">
            <a:spAutoFit/>
          </a:bodyPr>
          <a:lstStyle/>
          <a:p>
            <a:pPr marL="285750" indent="-285750">
              <a:buFont typeface="Wingdings" pitchFamily="2" charset="2"/>
              <a:buChar char="§"/>
            </a:pPr>
            <a:r>
              <a:rPr lang="fr-FR" dirty="0">
                <a:latin typeface="Bookman Old Style" panose="02050604050505020204" pitchFamily="18" charset="0"/>
              </a:rPr>
              <a:t>Les guérisons nombreuses suscitent à nouveau l’hostilité des autorités juives, d’où une nouvelle arrestation, cette fois de l’ensemble des apôtres.</a:t>
            </a:r>
          </a:p>
          <a:p>
            <a:pPr marL="285750" indent="-285750">
              <a:buFont typeface="Wingdings" pitchFamily="2" charset="2"/>
              <a:buChar char="§"/>
            </a:pPr>
            <a:r>
              <a:rPr lang="fr-FR" dirty="0">
                <a:latin typeface="Bookman Old Style" panose="02050604050505020204" pitchFamily="18" charset="0"/>
              </a:rPr>
              <a:t>Une délivrance miraculeuse, qui évoque le tombeau vide : la présence d’un ange, une délivrance sans effraction, la prison vide...Les apôtres enseignent dans le Temple, comme Jésus, et sont à nouveau arrêtés...</a:t>
            </a:r>
          </a:p>
          <a:p>
            <a:pPr marL="285750" indent="-285750">
              <a:buFont typeface="Wingdings" pitchFamily="2" charset="2"/>
              <a:buChar char="§"/>
            </a:pPr>
            <a:r>
              <a:rPr lang="fr-FR" dirty="0">
                <a:latin typeface="Bookman Old Style" panose="02050604050505020204" pitchFamily="18" charset="0"/>
              </a:rPr>
              <a:t>Le plaidoyer de Pierre qui s’exprime à nouveau pour le groupe ressemble au plaidoyer de la première comparution : il faut mieux obéir à Dieu qu’aux hommes ; le kérygme, avec le salut « accordé à Israël »...les apôtres sont témoins. </a:t>
            </a:r>
          </a:p>
          <a:p>
            <a:pPr marL="285750" indent="-285750">
              <a:buFont typeface="Wingdings" pitchFamily="2" charset="2"/>
              <a:buChar char="§"/>
            </a:pPr>
            <a:r>
              <a:rPr lang="fr-FR" dirty="0">
                <a:latin typeface="Bookman Old Style" panose="02050604050505020204" pitchFamily="18" charset="0"/>
              </a:rPr>
              <a:t>Le plaidoyer entraîne la colère du sanhédrin qui projette la mise à mort, mais intervient Gamaliel, avec un argumentaires simple : des factieux (</a:t>
            </a:r>
            <a:r>
              <a:rPr lang="fr-FR" dirty="0" err="1">
                <a:latin typeface="Bookman Old Style" panose="02050604050505020204" pitchFamily="18" charset="0"/>
              </a:rPr>
              <a:t>Theudas</a:t>
            </a:r>
            <a:r>
              <a:rPr lang="fr-FR" dirty="0">
                <a:latin typeface="Bookman Old Style" panose="02050604050505020204" pitchFamily="18" charset="0"/>
              </a:rPr>
              <a:t>, Judas le Galiléen) ont échoué et péri. Si l’œuvre des apôtres est humaine, elle s’effondrera d’elle-même. Si c’est l’œuvre de Dieu, nul ne pourra s’y opposer...</a:t>
            </a:r>
          </a:p>
          <a:p>
            <a:pPr marL="285750" indent="-285750">
              <a:buFont typeface="Wingdings" pitchFamily="2" charset="2"/>
              <a:buChar char="§"/>
            </a:pPr>
            <a:r>
              <a:rPr lang="fr-FR" dirty="0">
                <a:latin typeface="Bookman Old Style" panose="02050604050505020204" pitchFamily="18" charset="0"/>
              </a:rPr>
              <a:t>Les apôtres sont relâchés, après avoir été battus, et retournent au Temple annoncer « </a:t>
            </a:r>
            <a:r>
              <a:rPr lang="fr-FR" b="1" dirty="0">
                <a:latin typeface="Bookman Old Style" panose="02050604050505020204" pitchFamily="18" charset="0"/>
              </a:rPr>
              <a:t>la Bonne nouvelle du Christ </a:t>
            </a:r>
            <a:r>
              <a:rPr lang="fr-FR" dirty="0">
                <a:latin typeface="Bookman Old Style" panose="02050604050505020204" pitchFamily="18" charset="0"/>
              </a:rPr>
              <a:t>»</a:t>
            </a:r>
          </a:p>
          <a:p>
            <a:pPr marL="285750" indent="-285750">
              <a:buFont typeface="Wingdings" pitchFamily="2" charset="2"/>
              <a:buChar char="§"/>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Les apôtres ne se réjouissent pas d’être victimes de violence, mais de suivre Jésus...On se souvient d’une des béatitudes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Heureux êtes-vous lorsque les hommes vous haïssent, lorsqu’ils vous rejettent et qu’ils insultent et proscrivent votre nom comme infâme à cause du Fils de l’homme. Réjouissez-vous ce jour-là et bondissez de joie, car voici, votre récompense est grande dans le ciel ; c’est en effet de la même manière que leurs pères traitaient les prophètes</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6, 22-23)</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itchFamily="2" charset="2"/>
              <a:buChar char="§"/>
            </a:pPr>
            <a:endParaRPr lang="fr-FR" dirty="0"/>
          </a:p>
        </p:txBody>
      </p:sp>
      <p:pic>
        <p:nvPicPr>
          <p:cNvPr id="9218" name="Picture 2" descr="Gamaliel Poster Print — Museum-Quality 18&quot;x24&quot; – Noveltees">
            <a:extLst>
              <a:ext uri="{FF2B5EF4-FFF2-40B4-BE49-F238E27FC236}">
                <a16:creationId xmlns:a16="http://schemas.microsoft.com/office/drawing/2014/main" id="{49CE6029-FD1B-08BB-1CCB-F8DCD7C78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2303"/>
            <a:ext cx="2903838" cy="2903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676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943AB4-2BBF-5A1B-D6A1-4D1485177534}"/>
              </a:ext>
            </a:extLst>
          </p:cNvPr>
          <p:cNvSpPr txBox="1"/>
          <p:nvPr/>
        </p:nvSpPr>
        <p:spPr>
          <a:xfrm>
            <a:off x="6301946" y="61781"/>
            <a:ext cx="5350476" cy="369332"/>
          </a:xfrm>
          <a:prstGeom prst="rect">
            <a:avLst/>
          </a:prstGeom>
          <a:noFill/>
        </p:spPr>
        <p:txBody>
          <a:bodyPr wrap="square" rtlCol="0">
            <a:spAutoFit/>
          </a:bodyPr>
          <a:lstStyle/>
          <a:p>
            <a:pPr algn="r"/>
            <a:r>
              <a:rPr lang="fr-FR" b="1" dirty="0"/>
              <a:t>L’Institution des sept. (6, 1-7) </a:t>
            </a:r>
          </a:p>
        </p:txBody>
      </p:sp>
      <p:sp>
        <p:nvSpPr>
          <p:cNvPr id="3" name="ZoneTexte 2">
            <a:extLst>
              <a:ext uri="{FF2B5EF4-FFF2-40B4-BE49-F238E27FC236}">
                <a16:creationId xmlns:a16="http://schemas.microsoft.com/office/drawing/2014/main" id="{1B3358E2-D9D6-FE1D-24EA-C88C08113410}"/>
              </a:ext>
            </a:extLst>
          </p:cNvPr>
          <p:cNvSpPr txBox="1"/>
          <p:nvPr/>
        </p:nvSpPr>
        <p:spPr>
          <a:xfrm>
            <a:off x="1754659" y="246447"/>
            <a:ext cx="10305535" cy="6740307"/>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L’unité de la communauté est à nouveau menacée. On « murmure » comme les Hébreux au désert « </a:t>
            </a:r>
            <a:r>
              <a:rPr lang="fr-FR" sz="1600" b="0" i="0" dirty="0">
                <a:solidFill>
                  <a:srgbClr val="0070C0"/>
                </a:solidFill>
                <a:effectLst/>
                <a:latin typeface="Bookman Old Style" panose="02050604050505020204" pitchFamily="18" charset="0"/>
              </a:rPr>
              <a:t>Tous les enfants d'Israël murmurèrent contre Moïse et Aaron</a:t>
            </a:r>
            <a:r>
              <a:rPr lang="fr-FR" sz="1600" b="0" i="0" dirty="0">
                <a:solidFill>
                  <a:srgbClr val="001320"/>
                </a:solidFill>
                <a:effectLst/>
                <a:latin typeface="Bookman Old Style" panose="02050604050505020204" pitchFamily="18" charset="0"/>
              </a:rPr>
              <a:t>. » (Nb, 14,2) Un risque de conflit survient entre les Hébreux, juifs de Jérusalem, de Judée qui parlent hébreu ou araméen et les hellénistes, juifs de la diaspora.</a:t>
            </a:r>
          </a:p>
          <a:p>
            <a:pPr marL="285750" indent="-285750" algn="just">
              <a:buFont typeface="Wingdings" pitchFamily="2" charset="2"/>
              <a:buChar char="§"/>
            </a:pPr>
            <a:r>
              <a:rPr lang="fr-FR" sz="1600" dirty="0">
                <a:solidFill>
                  <a:srgbClr val="001320"/>
                </a:solidFill>
                <a:latin typeface="Bookman Old Style" panose="02050604050505020204" pitchFamily="18" charset="0"/>
              </a:rPr>
              <a:t>Ce qui est en question est la charité à prodiguer aux veuves. (La veuve et l’orphelin, archétype du pauvre dans l’Ecriture), le partage fraternel restant une exigence centrale de la communauté.</a:t>
            </a:r>
          </a:p>
          <a:p>
            <a:pPr marL="285750" indent="-285750" algn="just">
              <a:buFont typeface="Wingdings" pitchFamily="2" charset="2"/>
              <a:buChar char="§"/>
            </a:pPr>
            <a:r>
              <a:rPr lang="fr-FR" sz="1600" dirty="0">
                <a:solidFill>
                  <a:srgbClr val="001320"/>
                </a:solidFill>
                <a:latin typeface="Bookman Old Style" panose="02050604050505020204" pitchFamily="18" charset="0"/>
              </a:rPr>
              <a:t>Ce récit est l’institution d’un office, d’une charge. Les Actes ne disent pas grand-chose de l’organisation de l’Eglise, en dehors de la mention des apôtres institués par le Christ et de de l’institution des sept pour la charge du service des tables. Le terme de diacre n’est pas employé, mais, la tradition reconnaît ici l’institution des diacres.</a:t>
            </a:r>
          </a:p>
          <a:p>
            <a:pPr marL="742950" lvl="1" indent="-285750" algn="just">
              <a:buFont typeface="Wingdings" pitchFamily="2" charset="2"/>
              <a:buChar char="ü"/>
              <a:tabLst>
                <a:tab pos="1931670" algn="l"/>
              </a:tabLst>
            </a:pPr>
            <a:r>
              <a:rPr lang="fr-FR" sz="1600" dirty="0">
                <a:solidFill>
                  <a:srgbClr val="001320"/>
                </a:solidFill>
                <a:latin typeface="Bookman Old Style" panose="02050604050505020204" pitchFamily="18" charset="0"/>
              </a:rPr>
              <a:t>Critères : estime de tous, rempli d’Esprit Saint, et sagesse, terme important pour les hellénistes. Première occurrence de l’imposition des mains pour instituer une charge.</a:t>
            </a:r>
          </a:p>
          <a:p>
            <a:pPr marL="742950" lvl="1" indent="-285750" algn="just">
              <a:buFont typeface="Wingdings" pitchFamily="2" charset="2"/>
              <a:buChar char="ü"/>
              <a:tabLst>
                <a:tab pos="1931670" algn="l"/>
              </a:tabLst>
            </a:pPr>
            <a:r>
              <a:rPr lang="fr-FR" sz="1600" dirty="0">
                <a:solidFill>
                  <a:srgbClr val="001320"/>
                </a:solidFill>
                <a:latin typeface="Bookman Old Style" panose="02050604050505020204" pitchFamily="18" charset="0"/>
              </a:rPr>
              <a:t>Ces sept sont tous des hellénistes, comme le disent les prénoms. Parmi eux Nicolas, un prosélyte.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Un prosélyte est un juif d’adoption. Depuis plusieurs siècles, les communautés juives exerçaient une attraction, autour de la miséricorde, de l’amour universel, d’une certaine pureté des mœurs, aussi, contrairement au monde païen dont les divinités mêmes s’adonnaient au libertinage...Les prosélytes suivent ainsi les prescriptions juives, la circoncision, les règles alimentaires. </a:t>
            </a:r>
          </a:p>
          <a:p>
            <a:pPr algn="just">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Les prosélytes sont à distinguer des « craignant Dieu », se tournant vers le Dieu d’Israël, mais sans se conformer aux prescriptions juives. En rigueur de terme, ils sont des incirconcis, donc des païens. Ils pouvaient néanmoins fréquenter la synagogue et s’initier à la Torah. </a:t>
            </a:r>
            <a:endParaRPr lang="fr-FR" sz="1600" dirty="0">
              <a:solidFill>
                <a:srgbClr val="001320"/>
              </a:solidFill>
              <a:latin typeface="Bookman Old Style" panose="02050604050505020204" pitchFamily="18" charset="0"/>
            </a:endParaRPr>
          </a:p>
          <a:p>
            <a:pPr marL="285750" indent="-285750" algn="just">
              <a:buFont typeface="Wingdings" pitchFamily="2" charset="2"/>
              <a:buChar char="§"/>
            </a:pPr>
            <a:r>
              <a:rPr lang="fr-FR" sz="1600" dirty="0">
                <a:solidFill>
                  <a:srgbClr val="001320"/>
                </a:solidFill>
                <a:latin typeface="Bookman Old Style" panose="02050604050505020204" pitchFamily="18" charset="0"/>
              </a:rPr>
              <a:t>Les sept chargés du service des tables, pour laisser les apôtres au service de la parole. Mais les sept ne vont pas se limiter à ce service : nous voyons dès le récit suivant Etienne prêcher, et plus loin Philippe catéchise puis baptise l’eunuque...</a:t>
            </a:r>
          </a:p>
          <a:p>
            <a:pPr marL="285750" indent="-285750" algn="just">
              <a:buFont typeface="Wingdings" pitchFamily="2" charset="2"/>
              <a:buChar char="§"/>
            </a:pPr>
            <a:r>
              <a:rPr lang="fr-FR" sz="1600" dirty="0">
                <a:solidFill>
                  <a:srgbClr val="001320"/>
                </a:solidFill>
                <a:latin typeface="Bookman Old Style" panose="02050604050505020204" pitchFamily="18" charset="0"/>
              </a:rPr>
              <a:t>Nouveau sommaire sur l’expansion de la communauté, avec une mention particulière : « </a:t>
            </a:r>
            <a:r>
              <a:rPr lang="fr-FR" sz="1600" dirty="0">
                <a:solidFill>
                  <a:srgbClr val="0070C0"/>
                </a:solidFill>
                <a:latin typeface="Bookman Old Style" panose="02050604050505020204" pitchFamily="18" charset="0"/>
              </a:rPr>
              <a:t>une grande foule de prêtres juifs parvenaient à l’obéissance de la foi.</a:t>
            </a:r>
            <a:r>
              <a:rPr lang="fr-FR" sz="1600" dirty="0">
                <a:solidFill>
                  <a:srgbClr val="001320"/>
                </a:solidFill>
                <a:latin typeface="Bookman Old Style" panose="02050604050505020204" pitchFamily="18" charset="0"/>
              </a:rPr>
              <a:t> »</a:t>
            </a:r>
          </a:p>
        </p:txBody>
      </p:sp>
      <p:pic>
        <p:nvPicPr>
          <p:cNvPr id="10242" name="Picture 2" descr="L'institution des sept">
            <a:extLst>
              <a:ext uri="{FF2B5EF4-FFF2-40B4-BE49-F238E27FC236}">
                <a16:creationId xmlns:a16="http://schemas.microsoft.com/office/drawing/2014/main" id="{7A5D4B7C-36AE-0D2A-7AD3-2183BBF7B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1723"/>
            <a:ext cx="2221023" cy="1597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24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368639D-A958-EE48-B27B-80F042622458}"/>
              </a:ext>
            </a:extLst>
          </p:cNvPr>
          <p:cNvSpPr txBox="1"/>
          <p:nvPr/>
        </p:nvSpPr>
        <p:spPr>
          <a:xfrm>
            <a:off x="6301946" y="61781"/>
            <a:ext cx="5350476" cy="369332"/>
          </a:xfrm>
          <a:prstGeom prst="rect">
            <a:avLst/>
          </a:prstGeom>
          <a:noFill/>
        </p:spPr>
        <p:txBody>
          <a:bodyPr wrap="square" rtlCol="0">
            <a:spAutoFit/>
          </a:bodyPr>
          <a:lstStyle/>
          <a:p>
            <a:pPr algn="r"/>
            <a:r>
              <a:rPr lang="fr-FR" b="1" dirty="0"/>
              <a:t>Le martyr d’Etienne. 6,8-7) </a:t>
            </a:r>
          </a:p>
        </p:txBody>
      </p:sp>
      <p:sp>
        <p:nvSpPr>
          <p:cNvPr id="3" name="ZoneTexte 2">
            <a:extLst>
              <a:ext uri="{FF2B5EF4-FFF2-40B4-BE49-F238E27FC236}">
                <a16:creationId xmlns:a16="http://schemas.microsoft.com/office/drawing/2014/main" id="{77C9AE33-063F-8122-9AC9-A7BFECE2688A}"/>
              </a:ext>
            </a:extLst>
          </p:cNvPr>
          <p:cNvSpPr txBox="1"/>
          <p:nvPr/>
        </p:nvSpPr>
        <p:spPr>
          <a:xfrm>
            <a:off x="3286897" y="679622"/>
            <a:ext cx="8452022" cy="4801314"/>
          </a:xfrm>
          <a:prstGeom prst="rect">
            <a:avLst/>
          </a:prstGeom>
          <a:noFill/>
        </p:spPr>
        <p:txBody>
          <a:bodyPr wrap="square" rtlCol="0">
            <a:spAutoFit/>
          </a:bodyPr>
          <a:lstStyle/>
          <a:p>
            <a:pPr marL="285750" indent="-285750">
              <a:buFont typeface="Wingdings" pitchFamily="2" charset="2"/>
              <a:buChar char="§"/>
            </a:pPr>
            <a:r>
              <a:rPr lang="fr-FR" dirty="0"/>
              <a:t>Un long texte, avec, essentiellement, un long discours (52 versets) pour évoquer le martyr d’Etienne, seul récit de martyr des Actes qui ne font ni le récit du martyr de Pierre, ni celui du martyr de Paul.</a:t>
            </a:r>
          </a:p>
          <a:p>
            <a:pPr marL="285750" indent="-285750">
              <a:buFont typeface="Wingdings" pitchFamily="2" charset="2"/>
              <a:buChar char="§"/>
            </a:pPr>
            <a:r>
              <a:rPr lang="fr-FR" dirty="0"/>
              <a:t>L’activité d’Etienne confirme ce que le récit soulignait lors de son appel : « </a:t>
            </a:r>
            <a:r>
              <a:rPr lang="fr-FR" dirty="0">
                <a:solidFill>
                  <a:srgbClr val="0070C0"/>
                </a:solidFill>
              </a:rPr>
              <a:t>Etienne, homme rempli de foi et d’Esprit Saint.</a:t>
            </a:r>
            <a:r>
              <a:rPr lang="fr-FR" dirty="0"/>
              <a:t> »</a:t>
            </a:r>
          </a:p>
          <a:p>
            <a:pPr marL="742950" lvl="1" indent="-285750">
              <a:buFont typeface="Wingdings" pitchFamily="2" charset="2"/>
              <a:buChar char="ü"/>
            </a:pPr>
            <a:r>
              <a:rPr lang="fr-FR" dirty="0"/>
              <a:t>« </a:t>
            </a:r>
            <a:r>
              <a:rPr lang="fr-FR" dirty="0">
                <a:solidFill>
                  <a:srgbClr val="0070C0"/>
                </a:solidFill>
              </a:rPr>
              <a:t>Etienne rempli de la grâce et de la puissance de Dieu. </a:t>
            </a:r>
            <a:r>
              <a:rPr lang="fr-FR" dirty="0"/>
              <a:t>»</a:t>
            </a:r>
          </a:p>
          <a:p>
            <a:pPr marL="742950" lvl="1" indent="-285750">
              <a:buFont typeface="Wingdings" pitchFamily="2" charset="2"/>
              <a:buChar char="ü"/>
            </a:pPr>
            <a:r>
              <a:rPr lang="fr-FR" dirty="0"/>
              <a:t>« </a:t>
            </a:r>
            <a:r>
              <a:rPr lang="fr-FR" dirty="0">
                <a:solidFill>
                  <a:srgbClr val="0070C0"/>
                </a:solidFill>
              </a:rPr>
              <a:t>sans pouvoir résister à la sagesse et à l’Esprit qui le faisaient parler. </a:t>
            </a:r>
            <a:r>
              <a:rPr lang="fr-FR" dirty="0"/>
              <a:t>»</a:t>
            </a:r>
          </a:p>
          <a:p>
            <a:pPr marL="742950" lvl="1" indent="-285750">
              <a:buFont typeface="Wingdings" pitchFamily="2" charset="2"/>
              <a:buChar char="ü"/>
            </a:pPr>
            <a:r>
              <a:rPr lang="fr-FR" dirty="0"/>
              <a:t>Il accomplit des  « </a:t>
            </a:r>
            <a:r>
              <a:rPr lang="fr-FR" dirty="0">
                <a:solidFill>
                  <a:srgbClr val="0070C0"/>
                </a:solidFill>
              </a:rPr>
              <a:t>signes et des prodiges </a:t>
            </a:r>
            <a:r>
              <a:rPr lang="fr-FR" dirty="0"/>
              <a:t>» comme les apôtres</a:t>
            </a:r>
          </a:p>
          <a:p>
            <a:pPr marL="285750" indent="-285750">
              <a:buFont typeface="Wingdings" pitchFamily="2" charset="2"/>
              <a:buChar char="§"/>
            </a:pPr>
            <a:r>
              <a:rPr lang="fr-FR" dirty="0"/>
              <a:t>Une conspiration de juifs de Jérusalem et de la diaspora qui vont soudoyer de faux témoins autour de deux  chefs d’accusation à partir de la parole de jésus : </a:t>
            </a:r>
          </a:p>
          <a:p>
            <a:pPr marL="742950" lvl="1" indent="-285750">
              <a:buFont typeface="Wingdings" pitchFamily="2" charset="2"/>
              <a:buChar char="ü"/>
            </a:pPr>
            <a:r>
              <a:rPr lang="fr-FR" dirty="0"/>
              <a:t>Une mise en cause du Temple.</a:t>
            </a:r>
          </a:p>
          <a:p>
            <a:pPr marL="742950" lvl="1" indent="-285750">
              <a:buFont typeface="Wingdings" pitchFamily="2" charset="2"/>
              <a:buChar char="ü"/>
            </a:pPr>
            <a:r>
              <a:rPr lang="fr-FR" dirty="0"/>
              <a:t>Une mise en cause de la Loi.</a:t>
            </a:r>
          </a:p>
          <a:p>
            <a:pPr marL="285750" indent="-285750">
              <a:buFont typeface="Wingdings" pitchFamily="2" charset="2"/>
              <a:buChar char="§"/>
            </a:pPr>
            <a:r>
              <a:rPr lang="fr-FR" dirty="0"/>
              <a:t>Un procès devant le Sanhédrin, sans concours du pouvoir romain, comme pour Jésus. Le pouvoir de justice juif était normalement subordonné au pouvoir civil, mais celui-ci pouvait laisser faire pour les cas peu susceptibles de provoquer un soulèvement. Or Etienne est peu connu, et l’affaire relève du fait divers. La mort d’Etienne s’apparente plus à un lynchage qu’à une exécution publique.</a:t>
            </a:r>
          </a:p>
        </p:txBody>
      </p:sp>
      <p:pic>
        <p:nvPicPr>
          <p:cNvPr id="4" name="Image 3">
            <a:extLst>
              <a:ext uri="{FF2B5EF4-FFF2-40B4-BE49-F238E27FC236}">
                <a16:creationId xmlns:a16="http://schemas.microsoft.com/office/drawing/2014/main" id="{9B15D9FA-C8B8-4FE4-7A49-EBC2E020A788}"/>
              </a:ext>
            </a:extLst>
          </p:cNvPr>
          <p:cNvPicPr>
            <a:picLocks noChangeAspect="1"/>
          </p:cNvPicPr>
          <p:nvPr/>
        </p:nvPicPr>
        <p:blipFill>
          <a:blip r:embed="rId2"/>
          <a:srcRect r="75358"/>
          <a:stretch/>
        </p:blipFill>
        <p:spPr>
          <a:xfrm>
            <a:off x="453081" y="679622"/>
            <a:ext cx="2893425" cy="4658497"/>
          </a:xfrm>
          <a:prstGeom prst="rect">
            <a:avLst/>
          </a:prstGeom>
        </p:spPr>
      </p:pic>
    </p:spTree>
    <p:extLst>
      <p:ext uri="{BB962C8B-B14F-4D97-AF65-F5344CB8AC3E}">
        <p14:creationId xmlns:p14="http://schemas.microsoft.com/office/powerpoint/2010/main" val="1121422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0251C9A-23FF-3625-292B-7D81C93FD295}"/>
              </a:ext>
            </a:extLst>
          </p:cNvPr>
          <p:cNvSpPr txBox="1"/>
          <p:nvPr/>
        </p:nvSpPr>
        <p:spPr>
          <a:xfrm>
            <a:off x="6301946" y="61781"/>
            <a:ext cx="5350476" cy="369332"/>
          </a:xfrm>
          <a:prstGeom prst="rect">
            <a:avLst/>
          </a:prstGeom>
          <a:noFill/>
        </p:spPr>
        <p:txBody>
          <a:bodyPr wrap="square" rtlCol="0">
            <a:spAutoFit/>
          </a:bodyPr>
          <a:lstStyle/>
          <a:p>
            <a:pPr algn="r"/>
            <a:r>
              <a:rPr lang="fr-FR" b="1" dirty="0"/>
              <a:t>Le martyr d’Etienne. 6,8-7) </a:t>
            </a:r>
          </a:p>
        </p:txBody>
      </p:sp>
      <p:sp>
        <p:nvSpPr>
          <p:cNvPr id="3" name="ZoneTexte 2">
            <a:extLst>
              <a:ext uri="{FF2B5EF4-FFF2-40B4-BE49-F238E27FC236}">
                <a16:creationId xmlns:a16="http://schemas.microsoft.com/office/drawing/2014/main" id="{C10CFF84-012D-3FB2-A210-47DF116DD9EC}"/>
              </a:ext>
            </a:extLst>
          </p:cNvPr>
          <p:cNvSpPr txBox="1"/>
          <p:nvPr/>
        </p:nvSpPr>
        <p:spPr>
          <a:xfrm>
            <a:off x="2533135" y="642551"/>
            <a:ext cx="9020433" cy="5632311"/>
          </a:xfrm>
          <a:prstGeom prst="rect">
            <a:avLst/>
          </a:prstGeom>
          <a:noFill/>
        </p:spPr>
        <p:txBody>
          <a:bodyPr wrap="square" rtlCol="0">
            <a:spAutoFit/>
          </a:bodyPr>
          <a:lstStyle/>
          <a:p>
            <a:pPr marL="285750" indent="-285750">
              <a:buFont typeface="Wingdings" pitchFamily="2" charset="2"/>
              <a:buChar char="§"/>
            </a:pPr>
            <a:r>
              <a:rPr lang="fr-FR" dirty="0"/>
              <a:t>La plaidoirie d’Etienne est singulière puisqu’elle ne répond pas aux chefs d’accusation ,et à la question du grand prêtre : « cela est-il exact ? ».</a:t>
            </a:r>
          </a:p>
          <a:p>
            <a:pPr marL="285750" indent="-285750">
              <a:buFont typeface="Wingdings" pitchFamily="2" charset="2"/>
              <a:buChar char="§"/>
            </a:pPr>
            <a:r>
              <a:rPr lang="fr-FR" dirty="0"/>
              <a:t>Etienne se livre à une vaste fresque de l’histoire du peuple juif, de l’histoire de l’alliance et de ses trahisons, en ne mentionnant qu’en toute fin le Christ : </a:t>
            </a:r>
          </a:p>
          <a:p>
            <a:pPr marL="742950" lvl="1" indent="-285750">
              <a:buFont typeface="Wingdings" pitchFamily="2" charset="2"/>
              <a:buChar char="ü"/>
            </a:pPr>
            <a:r>
              <a:rPr lang="fr-FR" dirty="0"/>
              <a:t>Abraham : don de la terre et « </a:t>
            </a:r>
            <a:r>
              <a:rPr lang="fr-FR" dirty="0">
                <a:solidFill>
                  <a:srgbClr val="0070C0"/>
                </a:solidFill>
              </a:rPr>
              <a:t>Dieu lui donna l’alliance de la circoncision </a:t>
            </a:r>
            <a:r>
              <a:rPr lang="fr-FR" dirty="0"/>
              <a:t>»</a:t>
            </a:r>
          </a:p>
          <a:p>
            <a:pPr marL="742950" lvl="1" indent="-285750">
              <a:buFont typeface="Wingdings" pitchFamily="2" charset="2"/>
              <a:buChar char="ü"/>
            </a:pPr>
            <a:r>
              <a:rPr lang="fr-FR" dirty="0"/>
              <a:t>Joseph, maltraité par ses frères.</a:t>
            </a:r>
          </a:p>
          <a:p>
            <a:pPr marL="742950" lvl="1" indent="-285750">
              <a:buFont typeface="Wingdings" pitchFamily="2" charset="2"/>
              <a:buChar char="ü"/>
            </a:pPr>
            <a:r>
              <a:rPr lang="fr-FR" dirty="0"/>
              <a:t>Moïse, rejeté par son peuple avant d’être appelé au buisson ardent, puis la trahison de l’alliance avec la création du veau d’or.</a:t>
            </a:r>
          </a:p>
          <a:p>
            <a:pPr marL="742950" lvl="1" indent="-285750">
              <a:buFont typeface="Wingdings" pitchFamily="2" charset="2"/>
              <a:buChar char="ü"/>
            </a:pPr>
            <a:r>
              <a:rPr lang="fr-FR" dirty="0"/>
              <a:t>David, puis Salomon qui construit le Temple « </a:t>
            </a:r>
            <a:r>
              <a:rPr lang="fr-FR" dirty="0">
                <a:solidFill>
                  <a:srgbClr val="0070C0"/>
                </a:solidFill>
              </a:rPr>
              <a:t>Pourtant le très-haut n’habite pas dans ce qui est fait de main d’homme </a:t>
            </a:r>
            <a:r>
              <a:rPr lang="fr-FR" dirty="0"/>
              <a:t>». L’argument est repris par Paul devant l’aéropage, à Athènes : «</a:t>
            </a:r>
            <a:r>
              <a:rPr lang="fr-FR" dirty="0">
                <a:solidFill>
                  <a:srgbClr val="0070C0"/>
                </a:solidFill>
              </a:rPr>
              <a:t> lui qui est seigneur du ciel et de la terre n’habite pas dans des sanctuaires faits de main d’homme. </a:t>
            </a:r>
            <a:r>
              <a:rPr lang="fr-FR" dirty="0"/>
              <a:t>» (17,22)</a:t>
            </a:r>
          </a:p>
          <a:p>
            <a:pPr marL="742950" lvl="1" indent="-285750">
              <a:buFont typeface="Wingdings" pitchFamily="2" charset="2"/>
              <a:buChar char="ü"/>
            </a:pPr>
            <a:r>
              <a:rPr lang="fr-FR" dirty="0"/>
              <a:t>Le Christ est présent, dans cette vaste évocation de l’histoire biblique, sur le mode de la typologie : Joseph, Moïse figurent les prophètes persécutés, parce qu’ils défendent la vraie foi et la véritable alliance. Ainsi ils préfigurent le Christ : « </a:t>
            </a:r>
            <a:r>
              <a:rPr lang="fr-FR" dirty="0">
                <a:solidFill>
                  <a:srgbClr val="0070C0"/>
                </a:solidFill>
              </a:rPr>
              <a:t>Vous qui avez la nuque raide, vous dont le cœur et les oreilles sont fermés à l’Alliance (</a:t>
            </a:r>
            <a:r>
              <a:rPr lang="fr-FR" i="1" dirty="0">
                <a:solidFill>
                  <a:srgbClr val="0070C0"/>
                </a:solidFill>
              </a:rPr>
              <a:t>Dans le texte original, cœur et oreilles incirconcis</a:t>
            </a:r>
            <a:r>
              <a:rPr lang="fr-FR" dirty="0">
                <a:solidFill>
                  <a:srgbClr val="0070C0"/>
                </a:solidFill>
              </a:rPr>
              <a:t>), depuis toujours vous résistez à l’Esprit Saint(...) Y-a-t-il un prophète que vos pères n’ont pas persécuté ? Ils ont même tué ceux qui annonçaient la venue du juste, celui-là que maintenant vous venez de livrer et d’assassiner. Vous qui aviez reçu la loi des anges, vous ne l’avez pas observée. </a:t>
            </a:r>
            <a:r>
              <a:rPr lang="fr-FR" dirty="0"/>
              <a:t>»</a:t>
            </a:r>
          </a:p>
        </p:txBody>
      </p:sp>
      <p:pic>
        <p:nvPicPr>
          <p:cNvPr id="4" name="Image 3">
            <a:extLst>
              <a:ext uri="{FF2B5EF4-FFF2-40B4-BE49-F238E27FC236}">
                <a16:creationId xmlns:a16="http://schemas.microsoft.com/office/drawing/2014/main" id="{79074585-917A-602E-4A5D-2825DD7DE6BB}"/>
              </a:ext>
            </a:extLst>
          </p:cNvPr>
          <p:cNvPicPr>
            <a:picLocks noChangeAspect="1"/>
          </p:cNvPicPr>
          <p:nvPr/>
        </p:nvPicPr>
        <p:blipFill>
          <a:blip r:embed="rId2"/>
          <a:srcRect l="24165" r="48967"/>
          <a:stretch/>
        </p:blipFill>
        <p:spPr>
          <a:xfrm>
            <a:off x="284205" y="1628262"/>
            <a:ext cx="2353348" cy="3475079"/>
          </a:xfrm>
          <a:prstGeom prst="rect">
            <a:avLst/>
          </a:prstGeom>
        </p:spPr>
      </p:pic>
    </p:spTree>
    <p:extLst>
      <p:ext uri="{BB962C8B-B14F-4D97-AF65-F5344CB8AC3E}">
        <p14:creationId xmlns:p14="http://schemas.microsoft.com/office/powerpoint/2010/main" val="3296868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A6F4E15-5A74-7CAA-ECF8-3CEAEB8AEE15}"/>
              </a:ext>
            </a:extLst>
          </p:cNvPr>
          <p:cNvSpPr txBox="1"/>
          <p:nvPr/>
        </p:nvSpPr>
        <p:spPr>
          <a:xfrm>
            <a:off x="6301946" y="61781"/>
            <a:ext cx="5350476" cy="369332"/>
          </a:xfrm>
          <a:prstGeom prst="rect">
            <a:avLst/>
          </a:prstGeom>
          <a:noFill/>
        </p:spPr>
        <p:txBody>
          <a:bodyPr wrap="square" rtlCol="0">
            <a:spAutoFit/>
          </a:bodyPr>
          <a:lstStyle/>
          <a:p>
            <a:pPr algn="r"/>
            <a:r>
              <a:rPr lang="fr-FR" b="1" dirty="0"/>
              <a:t>Le martyr d’Etienne. 6,8-7) </a:t>
            </a:r>
          </a:p>
        </p:txBody>
      </p:sp>
      <p:sp>
        <p:nvSpPr>
          <p:cNvPr id="3" name="ZoneTexte 2">
            <a:extLst>
              <a:ext uri="{FF2B5EF4-FFF2-40B4-BE49-F238E27FC236}">
                <a16:creationId xmlns:a16="http://schemas.microsoft.com/office/drawing/2014/main" id="{8AD585D5-EE9F-E32C-226D-0DFDC74B42A6}"/>
              </a:ext>
            </a:extLst>
          </p:cNvPr>
          <p:cNvSpPr txBox="1"/>
          <p:nvPr/>
        </p:nvSpPr>
        <p:spPr>
          <a:xfrm>
            <a:off x="2310714" y="691978"/>
            <a:ext cx="9452918" cy="6801862"/>
          </a:xfrm>
          <a:prstGeom prst="rect">
            <a:avLst/>
          </a:prstGeom>
          <a:noFill/>
        </p:spPr>
        <p:txBody>
          <a:bodyPr wrap="square" rtlCol="0">
            <a:spAutoFit/>
          </a:bodyPr>
          <a:lstStyle/>
          <a:p>
            <a:pPr marL="285750" indent="-285750">
              <a:buFont typeface="Wingdings" pitchFamily="2" charset="2"/>
              <a:buChar char="§"/>
            </a:pPr>
            <a:r>
              <a:rPr lang="fr-FR" sz="1600" dirty="0">
                <a:latin typeface="Bookman Old Style" panose="02050604050505020204" pitchFamily="18" charset="0"/>
              </a:rPr>
              <a:t>Etienne retourne donc l’accusation. Ce sont ses accusateurs qui ne respectent pas la loi.</a:t>
            </a:r>
          </a:p>
          <a:p>
            <a:pPr marL="742950" lvl="1" indent="-285750">
              <a:buFont typeface="Wingdings" pitchFamily="2" charset="2"/>
              <a:buChar char="Ø"/>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La nuque raide fait allusion aux bœufs qui étaient attelés par un joug, qui, pesant sur leurs nuques les obligeaient à marcher du même pas. Le joug est devenu une image de la Loi, qui, portée, permettait de marcher au pas de l’alliance. Avoir la nuque raide, c’est refuser de marcher au pas de Dieu. Les prophètes insistent sur l’importance d’accorder la circoncision, signe de l’alliance avec Dieu, à la conformité de sa vie quotidienne à l’alliance, d’où les expressions de circoncision, de l’oreille...En traitant les juifs de « cœurs incirconcis », Etienne les accuse donc d’être infidèle à la Loi en en gardant que les signes extérieurs.</a:t>
            </a:r>
          </a:p>
          <a:p>
            <a:pPr marL="742950" lvl="1" indent="-285750">
              <a:buFont typeface="Wingdings" pitchFamily="2" charset="2"/>
              <a:buChar char="Ø"/>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Ce thème traverse tous les Actes. C’est la pointe du dernier discours de Paul aux juifs de Rome, à la fin du livre. Paul cite Isaïe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le cœur de ce peuple s’est alourdi : ils sont devenus durs d’oreille.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a:t>
            </a:r>
          </a:p>
          <a:p>
            <a:pPr marL="285750" indent="-285750">
              <a:buFont typeface="Wingdings" pitchFamily="2" charset="2"/>
              <a:buChar char="§"/>
            </a:pPr>
            <a:r>
              <a:rPr lang="fr-FR" sz="1600" dirty="0">
                <a:latin typeface="Bookman Old Style" panose="02050604050505020204" pitchFamily="18" charset="0"/>
              </a:rPr>
              <a:t>Par ce discours d’Etienne, Luc nous transmet une catéchèse sans doute familière aux apôtres sur l’accomplissement en Jésus des promesses de l’Ancien Testament. C’est une théologie de la continuité qui est affirmée dès l’origine. </a:t>
            </a:r>
          </a:p>
          <a:p>
            <a:pPr marL="742950" lvl="1" indent="-285750" algn="just">
              <a:buFont typeface="Wingdings" pitchFamily="2" charset="2"/>
              <a:buChar char="Ø"/>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Etienne souligne combien chrétiens et juifs procèdent de la même histoire de salut.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L’identité chrétienne n’est pas posée au travers d’une opposition « ancien-nouveau » : elle est configurée par une relecture de l’histoire en quête d’une promesse divine qui garde sa validité en régime chrétien.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(Daniel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Marguerat</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a:t>
            </a:r>
          </a:p>
          <a:p>
            <a:pPr marL="1200150" lvl="2" indent="-285750" algn="just">
              <a:buFont typeface="Wingdings" pitchFamily="2" charset="2"/>
              <a:buChar char="§"/>
              <a:tabLst>
                <a:tab pos="1931670" algn="l"/>
              </a:tabLst>
            </a:pPr>
            <a:r>
              <a:rPr lang="fr-FR" sz="1600" b="0" i="0" dirty="0">
                <a:solidFill>
                  <a:srgbClr val="6C6C6C"/>
                </a:solidFill>
                <a:effectLst/>
                <a:latin typeface="Arial" panose="020B0604020202020204" pitchFamily="34" charset="0"/>
              </a:rPr>
              <a:t>« </a:t>
            </a:r>
            <a:r>
              <a:rPr lang="fr-FR" sz="1600" b="1" i="0" dirty="0">
                <a:solidFill>
                  <a:srgbClr val="0070C0"/>
                </a:solidFill>
                <a:effectLst/>
                <a:latin typeface="Arial" panose="020B0604020202020204" pitchFamily="34" charset="0"/>
              </a:rPr>
              <a:t>le Nouveau Testament</a:t>
            </a:r>
            <a:r>
              <a:rPr lang="fr-FR" sz="1600" b="0" i="0" dirty="0">
                <a:solidFill>
                  <a:srgbClr val="0070C0"/>
                </a:solidFill>
                <a:effectLst/>
                <a:latin typeface="Arial" panose="020B0604020202020204" pitchFamily="34" charset="0"/>
              </a:rPr>
              <a:t> est caché dans l'Ancien, l'Ancien est </a:t>
            </a:r>
            <a:r>
              <a:rPr lang="fr-FR" sz="1600" b="1" i="0" dirty="0">
                <a:solidFill>
                  <a:srgbClr val="0070C0"/>
                </a:solidFill>
                <a:effectLst/>
                <a:latin typeface="Arial" panose="020B0604020202020204" pitchFamily="34" charset="0"/>
              </a:rPr>
              <a:t>dévoilé</a:t>
            </a:r>
            <a:r>
              <a:rPr lang="fr-FR" sz="1600" b="0" i="0" dirty="0">
                <a:solidFill>
                  <a:srgbClr val="0070C0"/>
                </a:solidFill>
                <a:effectLst/>
                <a:latin typeface="Arial" panose="020B0604020202020204" pitchFamily="34" charset="0"/>
              </a:rPr>
              <a:t> dans le Nouveau </a:t>
            </a:r>
            <a:r>
              <a:rPr lang="fr-FR" sz="1600" b="0" i="0" dirty="0">
                <a:solidFill>
                  <a:srgbClr val="6C6C6C"/>
                </a:solidFill>
                <a:effectLst/>
                <a:latin typeface="Arial" panose="020B0604020202020204" pitchFamily="34" charset="0"/>
              </a:rPr>
              <a:t>»</a:t>
            </a:r>
            <a:r>
              <a:rPr lang="fr-FR" sz="1600" b="0" i="0" kern="100" dirty="0">
                <a:solidFill>
                  <a:srgbClr val="6C6C6C"/>
                </a:solidFill>
                <a:latin typeface="Bookman Old Style" panose="02050604050505020204" pitchFamily="18" charset="0"/>
                <a:cs typeface="Times New Roman" panose="02020603050405020304" pitchFamily="18" charset="0"/>
              </a:rPr>
              <a:t>(St Augustin)</a:t>
            </a:r>
          </a:p>
          <a:p>
            <a:pPr marL="1200150" lvl="2" indent="-285750" algn="just">
              <a:buFont typeface="Wingdings" pitchFamily="2" charset="2"/>
              <a:buChar char="§"/>
              <a:tabLst>
                <a:tab pos="1931670" algn="l"/>
              </a:tabLst>
            </a:pPr>
            <a:r>
              <a:rPr lang="fr-FR" sz="1600" i="0" dirty="0">
                <a:effectLst/>
                <a:latin typeface="Bookman Old Style" panose="02050604050505020204" pitchFamily="18" charset="0"/>
              </a:rPr>
              <a:t>« </a:t>
            </a:r>
            <a:r>
              <a:rPr lang="fr-FR" sz="1600" i="0" dirty="0">
                <a:solidFill>
                  <a:srgbClr val="0070C0"/>
                </a:solidFill>
                <a:effectLst/>
                <a:latin typeface="Bookman Old Style" panose="02050604050505020204" pitchFamily="18" charset="0"/>
              </a:rPr>
              <a:t>Toute l’Écriture divine constitue un livre unique et ce livre unique, c’est le Christ, il parle du Christ et trouve dans le Christ son accomplissement </a:t>
            </a:r>
            <a:r>
              <a:rPr lang="fr-FR" sz="1600" i="0" dirty="0">
                <a:effectLst/>
                <a:latin typeface="Bookman Old Style" panose="02050604050505020204" pitchFamily="18" charset="0"/>
              </a:rPr>
              <a:t>» (</a:t>
            </a:r>
            <a:r>
              <a:rPr lang="fr-FR" sz="1600" i="1" dirty="0" err="1">
                <a:effectLst/>
                <a:latin typeface="Bookman Old Style" panose="02050604050505020204" pitchFamily="18" charset="0"/>
              </a:rPr>
              <a:t>Verbum</a:t>
            </a:r>
            <a:r>
              <a:rPr lang="fr-FR" sz="1600" i="1" dirty="0">
                <a:effectLst/>
                <a:latin typeface="Bookman Old Style" panose="02050604050505020204" pitchFamily="18" charset="0"/>
              </a:rPr>
              <a:t> </a:t>
            </a:r>
            <a:r>
              <a:rPr lang="fr-FR" sz="1600" i="1" dirty="0" err="1">
                <a:effectLst/>
                <a:latin typeface="Bookman Old Style" panose="02050604050505020204" pitchFamily="18" charset="0"/>
              </a:rPr>
              <a:t>Domini</a:t>
            </a:r>
            <a:r>
              <a:rPr lang="fr-FR" sz="1600" i="1" dirty="0">
                <a:effectLst/>
                <a:latin typeface="Bookman Old Style" panose="02050604050505020204" pitchFamily="18" charset="0"/>
              </a:rPr>
              <a:t> 39</a:t>
            </a:r>
            <a:r>
              <a:rPr lang="fr-FR" sz="1600" i="0" dirty="0">
                <a:effectLst/>
                <a:latin typeface="Bookman Old Style" panose="02050604050505020204" pitchFamily="18" charset="0"/>
              </a:rPr>
              <a:t> citant Hugues de </a:t>
            </a:r>
            <a:r>
              <a:rPr lang="fr-FR" sz="1600" i="0" u="none" strike="noStrike" dirty="0">
                <a:effectLst/>
                <a:latin typeface="Bookman Old Style" panose="02050604050505020204" pitchFamily="18" charset="0"/>
                <a:hlinkClick r:id="rId2" tooltip="Saint, sainte : homme ou femme qui a vécu une relation particulière à Dieu reflétant les exigences de l'amour évangélique et qui est reconnu par l'Église comme pouvant être un modèle pour les croyants. ">
                  <a:extLst>
                    <a:ext uri="{A12FA001-AC4F-418D-AE19-62706E023703}">
                      <ahyp:hlinkClr xmlns:ahyp="http://schemas.microsoft.com/office/drawing/2018/hyperlinkcolor" val="tx"/>
                    </a:ext>
                  </a:extLst>
                </a:hlinkClick>
              </a:rPr>
              <a:t>Saint</a:t>
            </a:r>
            <a:r>
              <a:rPr lang="fr-FR" sz="1600" i="0" dirty="0">
                <a:effectLst/>
                <a:latin typeface="Bookman Old Style" panose="02050604050505020204" pitchFamily="18" charset="0"/>
              </a:rPr>
              <a:t>-Victor).</a:t>
            </a:r>
          </a:p>
          <a:p>
            <a:pPr marL="1200150" lvl="2" indent="-285750" algn="just">
              <a:buFont typeface="Wingdings" pitchFamily="2" charset="2"/>
              <a:buChar char="§"/>
              <a:tabLst>
                <a:tab pos="1931670" algn="l"/>
              </a:tabLst>
            </a:pPr>
            <a:endParaRPr lang="fr-FR" sz="1600" kern="100" dirty="0">
              <a:solidFill>
                <a:srgbClr val="002060"/>
              </a:solidFill>
              <a:effectLst/>
              <a:latin typeface="Bookman Old Style" panose="02050604050505020204" pitchFamily="18" charset="0"/>
              <a:ea typeface="Calibri" panose="020F0502020204030204" pitchFamily="34" charset="0"/>
              <a:cs typeface="Times New Roman" panose="02020603050405020304" pitchFamily="18" charset="0"/>
            </a:endParaRPr>
          </a:p>
          <a:p>
            <a:pPr marL="285750" indent="-285750">
              <a:buFont typeface="Wingdings" pitchFamily="2" charset="2"/>
              <a:buChar char="§"/>
            </a:pPr>
            <a:endParaRPr lang="fr-FR" dirty="0"/>
          </a:p>
          <a:p>
            <a:pPr marL="285750" indent="-285750">
              <a:buFont typeface="Wingdings" pitchFamily="2" charset="2"/>
              <a:buChar char="§"/>
            </a:pPr>
            <a:endParaRPr lang="fr-FR" dirty="0"/>
          </a:p>
        </p:txBody>
      </p:sp>
      <p:pic>
        <p:nvPicPr>
          <p:cNvPr id="4" name="Image 3">
            <a:extLst>
              <a:ext uri="{FF2B5EF4-FFF2-40B4-BE49-F238E27FC236}">
                <a16:creationId xmlns:a16="http://schemas.microsoft.com/office/drawing/2014/main" id="{C1623569-DE1C-2195-7191-E5A623256A8F}"/>
              </a:ext>
            </a:extLst>
          </p:cNvPr>
          <p:cNvPicPr>
            <a:picLocks noChangeAspect="1"/>
          </p:cNvPicPr>
          <p:nvPr/>
        </p:nvPicPr>
        <p:blipFill>
          <a:blip r:embed="rId3"/>
          <a:srcRect l="24165" r="48967"/>
          <a:stretch/>
        </p:blipFill>
        <p:spPr>
          <a:xfrm>
            <a:off x="284205" y="1628262"/>
            <a:ext cx="2353348" cy="3475079"/>
          </a:xfrm>
          <a:prstGeom prst="rect">
            <a:avLst/>
          </a:prstGeom>
        </p:spPr>
      </p:pic>
    </p:spTree>
    <p:extLst>
      <p:ext uri="{BB962C8B-B14F-4D97-AF65-F5344CB8AC3E}">
        <p14:creationId xmlns:p14="http://schemas.microsoft.com/office/powerpoint/2010/main" val="2984604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B6B9DED-7DBD-44AB-BA9A-E2D193227AE1}"/>
              </a:ext>
            </a:extLst>
          </p:cNvPr>
          <p:cNvSpPr txBox="1"/>
          <p:nvPr/>
        </p:nvSpPr>
        <p:spPr>
          <a:xfrm>
            <a:off x="6301946" y="61781"/>
            <a:ext cx="5350476" cy="369332"/>
          </a:xfrm>
          <a:prstGeom prst="rect">
            <a:avLst/>
          </a:prstGeom>
          <a:noFill/>
        </p:spPr>
        <p:txBody>
          <a:bodyPr wrap="square" rtlCol="0">
            <a:spAutoFit/>
          </a:bodyPr>
          <a:lstStyle/>
          <a:p>
            <a:pPr algn="r"/>
            <a:r>
              <a:rPr lang="fr-FR" b="1" dirty="0"/>
              <a:t>Le martyr d’Etienne. 6,8-7) </a:t>
            </a:r>
          </a:p>
        </p:txBody>
      </p:sp>
      <p:sp>
        <p:nvSpPr>
          <p:cNvPr id="3" name="ZoneTexte 2">
            <a:extLst>
              <a:ext uri="{FF2B5EF4-FFF2-40B4-BE49-F238E27FC236}">
                <a16:creationId xmlns:a16="http://schemas.microsoft.com/office/drawing/2014/main" id="{6582F6E3-31D8-D8FC-D3A6-BA9E25429DE7}"/>
              </a:ext>
            </a:extLst>
          </p:cNvPr>
          <p:cNvSpPr txBox="1"/>
          <p:nvPr/>
        </p:nvSpPr>
        <p:spPr>
          <a:xfrm>
            <a:off x="2125362" y="667265"/>
            <a:ext cx="9835979" cy="5509200"/>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Dans la lecture de l’Ancien Testament, Etienne évoque des personnages en lien avec l’étranger : Abraham, venant d’Ur en Chaldée, Joseph dont les qualités sont reconnues en Egypte, Moïse en Egypte, puis dans le désert, mort sans entrer dans la Terre Sainte. Une ouverture, dès le début des Actes, à l’universalité.</a:t>
            </a:r>
          </a:p>
          <a:p>
            <a:pPr marL="285750" indent="-285750" algn="just">
              <a:buFont typeface="Wingdings" pitchFamily="2" charset="2"/>
              <a:buChar char="§"/>
            </a:pPr>
            <a:r>
              <a:rPr lang="fr-FR" sz="1600" dirty="0">
                <a:latin typeface="Bookman Old Style" panose="02050604050505020204" pitchFamily="18" charset="0"/>
              </a:rPr>
              <a:t>Etienne a alors la vision du Seigneur.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Redisant qu’Etienne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est rempli d’Esprit Saint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Luc écrit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il vit alors la gloire de Dieu et Jésus debout à la droite de Dieu</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 Et Etienne dit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je vois les cieux ouverts et le Fils de l’Homme debout à la droite de Dieu.</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 Lors de son procès, Jésus avait déclaré au grand prêtre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je vous le déclare : dorénavant, vous verrez le Fils de l’Homme siégeant à droite de la Puissance et venant sur les nuées du ciel.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(Mt, 26, 64). C’est la combinaison de deux textes, le psaume 109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Oracle du Seigneur à mon seigneur : siège à ma droite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et Daniel (7,13)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Et je voyais venir, avec les nuées du ciel, comme un fils d’homme.</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 </a:t>
            </a:r>
          </a:p>
          <a:p>
            <a:pPr marL="285750" indent="-285750" algn="just">
              <a:buFont typeface="Wingdings" pitchFamily="2" charset="2"/>
              <a:buChar char="§"/>
            </a:pPr>
            <a:r>
              <a:rPr lang="fr-FR" sz="1600" kern="100" dirty="0">
                <a:latin typeface="Bookman Old Style" panose="02050604050505020204" pitchFamily="18" charset="0"/>
                <a:cs typeface="Times New Roman" panose="02020603050405020304" pitchFamily="18" charset="0"/>
              </a:rPr>
              <a:t>La mort d’Etienne est configurée sur celle du Christ. </a:t>
            </a:r>
          </a:p>
          <a:p>
            <a:pPr marL="742950" lvl="1" indent="-285750" algn="just">
              <a:buFont typeface="Wingdings" pitchFamily="2" charset="2"/>
              <a:buChar char="ü"/>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Luc reprend deux formulations similaires à l’évangile.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Seigneur Jésus, reçois mon esprit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qui fait écho à la Parole de Jésus.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Père entre tes mains, je remets mon esprit.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23,46). Mais, dès lors, c’est bien par Jésus qu’on rejoint le Père. </a:t>
            </a:r>
          </a:p>
          <a:p>
            <a:pPr marL="742950" lvl="1" indent="-285750" algn="just">
              <a:buFont typeface="Wingdings" pitchFamily="2" charset="2"/>
              <a:buChar char="ü"/>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Et la dernière parole d’Etienne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Seigneur, ne leur impute pas ce péché.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est bien entendu un écho à la prière de Jésus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Père, pardonne-leur, ils ne savent pas ce qu’ils font.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23,34). Ces nombreux effets d’intertextualité soulignent que disciple et Seigneur sont solidarisés dans la même destinée. La souffrance du martyr trouve sa signification dans la Passion. Et le martyr d’Etienne et la persécution qui suit va providentiellement devenir l’occasion de l’extension de l’évangélisation.</a:t>
            </a:r>
          </a:p>
        </p:txBody>
      </p:sp>
      <p:pic>
        <p:nvPicPr>
          <p:cNvPr id="4" name="Image 3">
            <a:extLst>
              <a:ext uri="{FF2B5EF4-FFF2-40B4-BE49-F238E27FC236}">
                <a16:creationId xmlns:a16="http://schemas.microsoft.com/office/drawing/2014/main" id="{0B3BCFDF-C094-379F-0A3E-2CB028033B6C}"/>
              </a:ext>
            </a:extLst>
          </p:cNvPr>
          <p:cNvPicPr>
            <a:picLocks noChangeAspect="1"/>
          </p:cNvPicPr>
          <p:nvPr/>
        </p:nvPicPr>
        <p:blipFill>
          <a:blip r:embed="rId2"/>
          <a:srcRect l="50397" r="24484"/>
          <a:stretch/>
        </p:blipFill>
        <p:spPr>
          <a:xfrm>
            <a:off x="172995" y="1529408"/>
            <a:ext cx="2043702" cy="3227943"/>
          </a:xfrm>
          <a:prstGeom prst="rect">
            <a:avLst/>
          </a:prstGeom>
        </p:spPr>
      </p:pic>
    </p:spTree>
    <p:extLst>
      <p:ext uri="{BB962C8B-B14F-4D97-AF65-F5344CB8AC3E}">
        <p14:creationId xmlns:p14="http://schemas.microsoft.com/office/powerpoint/2010/main" val="55321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063A15B-3D39-9E0A-CAB5-7F8B98B8E1C5}"/>
              </a:ext>
            </a:extLst>
          </p:cNvPr>
          <p:cNvSpPr txBox="1"/>
          <p:nvPr/>
        </p:nvSpPr>
        <p:spPr>
          <a:xfrm>
            <a:off x="6301946" y="61781"/>
            <a:ext cx="5350476" cy="369332"/>
          </a:xfrm>
          <a:prstGeom prst="rect">
            <a:avLst/>
          </a:prstGeom>
          <a:noFill/>
        </p:spPr>
        <p:txBody>
          <a:bodyPr wrap="square" rtlCol="0">
            <a:spAutoFit/>
          </a:bodyPr>
          <a:lstStyle/>
          <a:p>
            <a:pPr algn="r"/>
            <a:r>
              <a:rPr lang="fr-FR" b="1" dirty="0"/>
              <a:t>Le martyr d’Etienne. 6,8-7) </a:t>
            </a:r>
          </a:p>
        </p:txBody>
      </p:sp>
      <p:sp>
        <p:nvSpPr>
          <p:cNvPr id="3" name="ZoneTexte 2">
            <a:extLst>
              <a:ext uri="{FF2B5EF4-FFF2-40B4-BE49-F238E27FC236}">
                <a16:creationId xmlns:a16="http://schemas.microsoft.com/office/drawing/2014/main" id="{DBF0382F-93EB-0451-DAD2-36DE1E111E05}"/>
              </a:ext>
            </a:extLst>
          </p:cNvPr>
          <p:cNvSpPr txBox="1"/>
          <p:nvPr/>
        </p:nvSpPr>
        <p:spPr>
          <a:xfrm>
            <a:off x="2397211" y="716692"/>
            <a:ext cx="9255211" cy="1200329"/>
          </a:xfrm>
          <a:prstGeom prst="rect">
            <a:avLst/>
          </a:prstGeom>
          <a:noFill/>
        </p:spPr>
        <p:txBody>
          <a:bodyPr wrap="square" rtlCol="0">
            <a:spAutoFit/>
          </a:bodyPr>
          <a:lstStyle/>
          <a:p>
            <a:pPr marL="285750" indent="-285750">
              <a:buFont typeface="Wingdings" pitchFamily="2" charset="2"/>
              <a:buChar char="§"/>
            </a:pPr>
            <a:r>
              <a:rPr lang="fr-FR" dirty="0"/>
              <a:t>Cet épisode est le lieu de la première mention de Paul, encore nommé Saul. (Il ne deviendra Paul que lors de son voyage à Chypre en 13,9)</a:t>
            </a:r>
          </a:p>
          <a:p>
            <a:pPr marL="742950" lvl="1" indent="-285750">
              <a:buFont typeface="Wingdings" pitchFamily="2" charset="2"/>
              <a:buChar char="ü"/>
            </a:pPr>
            <a:r>
              <a:rPr lang="fr-FR" dirty="0"/>
              <a:t>Les témoins avaient déposé leurs vêtements aux pieds d’un jeune homme appelé Saul.</a:t>
            </a:r>
          </a:p>
          <a:p>
            <a:pPr marL="742950" lvl="1" indent="-285750">
              <a:buFont typeface="Wingdings" pitchFamily="2" charset="2"/>
              <a:buChar char="ü"/>
            </a:pPr>
            <a:r>
              <a:rPr lang="fr-FR" dirty="0"/>
              <a:t>Quant à Saul, il approuvai ce meurtre. </a:t>
            </a:r>
          </a:p>
        </p:txBody>
      </p:sp>
      <p:sp>
        <p:nvSpPr>
          <p:cNvPr id="4" name="ZoneTexte 3">
            <a:extLst>
              <a:ext uri="{FF2B5EF4-FFF2-40B4-BE49-F238E27FC236}">
                <a16:creationId xmlns:a16="http://schemas.microsoft.com/office/drawing/2014/main" id="{C7F0F044-5143-CE7C-C267-E94A99223545}"/>
              </a:ext>
            </a:extLst>
          </p:cNvPr>
          <p:cNvSpPr txBox="1"/>
          <p:nvPr/>
        </p:nvSpPr>
        <p:spPr>
          <a:xfrm>
            <a:off x="2421924" y="2051222"/>
            <a:ext cx="9082217" cy="4247317"/>
          </a:xfrm>
          <a:prstGeom prst="rect">
            <a:avLst/>
          </a:prstGeom>
          <a:noFill/>
        </p:spPr>
        <p:txBody>
          <a:bodyPr wrap="square" rtlCol="0">
            <a:spAutoFit/>
          </a:bodyPr>
          <a:lstStyle/>
          <a:p>
            <a:pPr marL="285750" indent="-285750">
              <a:buFont typeface="Wingdings" pitchFamily="2" charset="2"/>
              <a:buChar char="§"/>
            </a:pPr>
            <a:r>
              <a:rPr lang="fr-FR" dirty="0"/>
              <a:t>Paul redira régulièrement son zèle à persécuter les chrétiens.</a:t>
            </a:r>
          </a:p>
          <a:p>
            <a:pPr algn="just"/>
            <a:r>
              <a:rPr lang="fr-FR" dirty="0"/>
              <a:t>Voir son discours après son arrestation à Jérusalem : </a:t>
            </a:r>
            <a:r>
              <a:rPr lang="fr-FR" b="0" i="0" dirty="0">
                <a:solidFill>
                  <a:srgbClr val="333333"/>
                </a:solidFill>
                <a:effectLst/>
              </a:rPr>
              <a:t> «</a:t>
            </a:r>
            <a:r>
              <a:rPr lang="fr-FR" b="0" i="0" dirty="0">
                <a:solidFill>
                  <a:srgbClr val="0070C0"/>
                </a:solidFill>
                <a:effectLst/>
              </a:rPr>
              <a:t> Je suis Juif, né à Tarse en Cilicie, mais élevé ici dans cette ville, où, à l’école de Gamaliel, j’ai reçu une éducation strictement conforme à la Loi de nos pères ; j’avais pour Dieu une ardeur jalouse, comme vous tous aujourd’hui.</a:t>
            </a:r>
          </a:p>
          <a:p>
            <a:pPr algn="just"/>
            <a:r>
              <a:rPr lang="fr-FR" b="0" i="0" dirty="0">
                <a:solidFill>
                  <a:srgbClr val="0070C0"/>
                </a:solidFill>
                <a:effectLst/>
              </a:rPr>
              <a:t> J’ai persécuté à mort ceux qui suivent le Chemin du Seigneur Jésus ; j’arrêtais hommes et femmes, et les jetais en prison ; le grand prêtre et tout le collège des Anciens peuvent en témoigner. Ces derniers m’avaient donné des lettres pour nos frères de Damas où je me rendais : je devais ramener à Jérusalem, ceux de là-bas, enchaînés, pour qu’ils subissent leur châtiment. </a:t>
            </a:r>
            <a:r>
              <a:rPr lang="fr-FR" b="0" i="0" dirty="0">
                <a:solidFill>
                  <a:srgbClr val="333333"/>
                </a:solidFill>
                <a:effectLst/>
              </a:rPr>
              <a:t>» (22,2)</a:t>
            </a:r>
          </a:p>
          <a:p>
            <a:pPr algn="just"/>
            <a:endParaRPr lang="fr-FR" dirty="0">
              <a:solidFill>
                <a:srgbClr val="333333"/>
              </a:solidFill>
            </a:endParaRPr>
          </a:p>
          <a:p>
            <a:pPr marL="285750" indent="-285750" algn="just">
              <a:buFont typeface="Wingdings" pitchFamily="2" charset="2"/>
              <a:buChar char="§"/>
            </a:pPr>
            <a:r>
              <a:rPr lang="fr-FR" b="0" i="0" dirty="0">
                <a:solidFill>
                  <a:srgbClr val="333333"/>
                </a:solidFill>
                <a:effectLst/>
              </a:rPr>
              <a:t>La martyr d’Etienne et la persécution qui s’en suit, va entraîner la fuite de certains disciples hors de Jérusalem en Judée et Samarie et inaugurer ainsi la seconde partie des Actes.</a:t>
            </a:r>
          </a:p>
          <a:p>
            <a:pPr algn="just"/>
            <a:r>
              <a:rPr lang="fr-FR" b="0" i="0" dirty="0">
                <a:solidFill>
                  <a:srgbClr val="333333"/>
                </a:solidFill>
                <a:effectLst/>
              </a:rPr>
              <a:t>	« </a:t>
            </a:r>
            <a:r>
              <a:rPr lang="fr-FR" b="0" i="0" dirty="0">
                <a:solidFill>
                  <a:srgbClr val="0070C0"/>
                </a:solidFill>
                <a:effectLst/>
              </a:rPr>
              <a:t>Vous serez alors mes témoins à Jérusalem, dans toute la Judée et la Samarie, et jusqu’aux extrémités de la terre.</a:t>
            </a:r>
            <a:r>
              <a:rPr lang="fr-FR" b="0" i="0" dirty="0">
                <a:solidFill>
                  <a:srgbClr val="333333"/>
                </a:solidFill>
                <a:effectLst/>
              </a:rPr>
              <a:t> » (1,8)</a:t>
            </a:r>
          </a:p>
          <a:p>
            <a:pPr lvl="1"/>
            <a:endParaRPr lang="fr-FR" dirty="0"/>
          </a:p>
        </p:txBody>
      </p:sp>
      <p:pic>
        <p:nvPicPr>
          <p:cNvPr id="5" name="Image 4">
            <a:extLst>
              <a:ext uri="{FF2B5EF4-FFF2-40B4-BE49-F238E27FC236}">
                <a16:creationId xmlns:a16="http://schemas.microsoft.com/office/drawing/2014/main" id="{89B773CE-6DD8-9024-B417-DE39826BC8DD}"/>
              </a:ext>
            </a:extLst>
          </p:cNvPr>
          <p:cNvPicPr>
            <a:picLocks noChangeAspect="1"/>
          </p:cNvPicPr>
          <p:nvPr/>
        </p:nvPicPr>
        <p:blipFill>
          <a:blip r:embed="rId2"/>
          <a:srcRect l="49444" t="45209" r="43879"/>
          <a:stretch/>
        </p:blipFill>
        <p:spPr>
          <a:xfrm>
            <a:off x="284204" y="246447"/>
            <a:ext cx="1173893" cy="3821662"/>
          </a:xfrm>
          <a:prstGeom prst="rect">
            <a:avLst/>
          </a:prstGeom>
        </p:spPr>
      </p:pic>
      <p:pic>
        <p:nvPicPr>
          <p:cNvPr id="6" name="Image 5">
            <a:extLst>
              <a:ext uri="{FF2B5EF4-FFF2-40B4-BE49-F238E27FC236}">
                <a16:creationId xmlns:a16="http://schemas.microsoft.com/office/drawing/2014/main" id="{398D442E-E695-C18F-ABEA-D38E3CE5CA9D}"/>
              </a:ext>
            </a:extLst>
          </p:cNvPr>
          <p:cNvPicPr>
            <a:picLocks noChangeAspect="1"/>
          </p:cNvPicPr>
          <p:nvPr/>
        </p:nvPicPr>
        <p:blipFill>
          <a:blip r:embed="rId3"/>
          <a:srcRect l="13474" t="25585" r="62258" b="46667"/>
          <a:stretch/>
        </p:blipFill>
        <p:spPr>
          <a:xfrm>
            <a:off x="135924" y="4529799"/>
            <a:ext cx="2325226" cy="1673293"/>
          </a:xfrm>
          <a:prstGeom prst="rect">
            <a:avLst/>
          </a:prstGeom>
        </p:spPr>
      </p:pic>
    </p:spTree>
    <p:extLst>
      <p:ext uri="{BB962C8B-B14F-4D97-AF65-F5344CB8AC3E}">
        <p14:creationId xmlns:p14="http://schemas.microsoft.com/office/powerpoint/2010/main" val="519912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2187</TotalTime>
  <Words>4853</Words>
  <Application>Microsoft Macintosh PowerPoint</Application>
  <PresentationFormat>Grand écran</PresentationFormat>
  <Paragraphs>143</Paragraphs>
  <Slides>17</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Bookman Old Style</vt:lpstr>
      <vt:lpstr>Calibri</vt:lpstr>
      <vt:lpstr>Calibri Light</vt:lpstr>
      <vt:lpstr>Courier New</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Claude Berruer</dc:creator>
  <cp:lastModifiedBy>Claude Berruer</cp:lastModifiedBy>
  <cp:revision>26</cp:revision>
  <dcterms:created xsi:type="dcterms:W3CDTF">2026-09-04T13:43:32Z</dcterms:created>
  <dcterms:modified xsi:type="dcterms:W3CDTF">2026-10-05T09:13:48Z</dcterms:modified>
</cp:coreProperties>
</file>