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1" r:id="rId2"/>
    <p:sldId id="257" r:id="rId3"/>
    <p:sldId id="262" r:id="rId4"/>
    <p:sldId id="256" r:id="rId5"/>
    <p:sldId id="258" r:id="rId6"/>
    <p:sldId id="259" r:id="rId7"/>
    <p:sldId id="263" r:id="rId8"/>
    <p:sldId id="260"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582"/>
  </p:normalViewPr>
  <p:slideViewPr>
    <p:cSldViewPr snapToGrid="0">
      <p:cViewPr varScale="1">
        <p:scale>
          <a:sx n="120" d="100"/>
          <a:sy n="120" d="100"/>
        </p:scale>
        <p:origin x="25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D415E2-4D76-3753-DCB0-22D001E1BB1B}"/>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C4E094C-B34B-2EB3-B5D1-86E73BCEF1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9AD759F6-871F-4C3A-5329-57D8CFDC6768}"/>
              </a:ext>
            </a:extLst>
          </p:cNvPr>
          <p:cNvSpPr>
            <a:spLocks noGrp="1"/>
          </p:cNvSpPr>
          <p:nvPr>
            <p:ph type="dt" sz="half" idx="10"/>
          </p:nvPr>
        </p:nvSpPr>
        <p:spPr/>
        <p:txBody>
          <a:bodyPr/>
          <a:lstStyle/>
          <a:p>
            <a:fld id="{D590F2A2-1935-5B4F-AB5B-D91F5C503492}" type="datetimeFigureOut">
              <a:rPr lang="fr-FR" smtClean="0"/>
              <a:t>12/10/2026</a:t>
            </a:fld>
            <a:endParaRPr lang="fr-FR"/>
          </a:p>
        </p:txBody>
      </p:sp>
      <p:sp>
        <p:nvSpPr>
          <p:cNvPr id="5" name="Espace réservé du pied de page 4">
            <a:extLst>
              <a:ext uri="{FF2B5EF4-FFF2-40B4-BE49-F238E27FC236}">
                <a16:creationId xmlns:a16="http://schemas.microsoft.com/office/drawing/2014/main" id="{ABD0E798-7572-5E92-F2C7-E293707A2EA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AD5A846-59AA-699E-0321-831E91548083}"/>
              </a:ext>
            </a:extLst>
          </p:cNvPr>
          <p:cNvSpPr>
            <a:spLocks noGrp="1"/>
          </p:cNvSpPr>
          <p:nvPr>
            <p:ph type="sldNum" sz="quarter" idx="12"/>
          </p:nvPr>
        </p:nvSpPr>
        <p:spPr/>
        <p:txBody>
          <a:bodyPr/>
          <a:lstStyle/>
          <a:p>
            <a:fld id="{8C120EE3-513D-5948-A7C5-77D25B1200DA}" type="slidenum">
              <a:rPr lang="fr-FR" smtClean="0"/>
              <a:t>‹N°›</a:t>
            </a:fld>
            <a:endParaRPr lang="fr-FR"/>
          </a:p>
        </p:txBody>
      </p:sp>
    </p:spTree>
    <p:extLst>
      <p:ext uri="{BB962C8B-B14F-4D97-AF65-F5344CB8AC3E}">
        <p14:creationId xmlns:p14="http://schemas.microsoft.com/office/powerpoint/2010/main" val="618960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6E067E-C217-4CA2-BFEA-51C465DD98B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87D9870-C3EE-5E6D-B6B3-1B19D4940D0D}"/>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0EC77D1-27C1-876B-D470-72E1186D583E}"/>
              </a:ext>
            </a:extLst>
          </p:cNvPr>
          <p:cNvSpPr>
            <a:spLocks noGrp="1"/>
          </p:cNvSpPr>
          <p:nvPr>
            <p:ph type="dt" sz="half" idx="10"/>
          </p:nvPr>
        </p:nvSpPr>
        <p:spPr/>
        <p:txBody>
          <a:bodyPr/>
          <a:lstStyle/>
          <a:p>
            <a:fld id="{D590F2A2-1935-5B4F-AB5B-D91F5C503492}" type="datetimeFigureOut">
              <a:rPr lang="fr-FR" smtClean="0"/>
              <a:t>12/10/2026</a:t>
            </a:fld>
            <a:endParaRPr lang="fr-FR"/>
          </a:p>
        </p:txBody>
      </p:sp>
      <p:sp>
        <p:nvSpPr>
          <p:cNvPr id="5" name="Espace réservé du pied de page 4">
            <a:extLst>
              <a:ext uri="{FF2B5EF4-FFF2-40B4-BE49-F238E27FC236}">
                <a16:creationId xmlns:a16="http://schemas.microsoft.com/office/drawing/2014/main" id="{82444FCF-8BCC-9C0F-B3F8-711CC1604ED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8FBEA30-CF9E-E699-273A-D4EBF53E7038}"/>
              </a:ext>
            </a:extLst>
          </p:cNvPr>
          <p:cNvSpPr>
            <a:spLocks noGrp="1"/>
          </p:cNvSpPr>
          <p:nvPr>
            <p:ph type="sldNum" sz="quarter" idx="12"/>
          </p:nvPr>
        </p:nvSpPr>
        <p:spPr/>
        <p:txBody>
          <a:bodyPr/>
          <a:lstStyle/>
          <a:p>
            <a:fld id="{8C120EE3-513D-5948-A7C5-77D25B1200DA}" type="slidenum">
              <a:rPr lang="fr-FR" smtClean="0"/>
              <a:t>‹N°›</a:t>
            </a:fld>
            <a:endParaRPr lang="fr-FR"/>
          </a:p>
        </p:txBody>
      </p:sp>
    </p:spTree>
    <p:extLst>
      <p:ext uri="{BB962C8B-B14F-4D97-AF65-F5344CB8AC3E}">
        <p14:creationId xmlns:p14="http://schemas.microsoft.com/office/powerpoint/2010/main" val="4281845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60153F-AF57-6334-17D8-6D4875F7DC6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CA0FA9DB-2E0A-62B5-7A46-F28118C60C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C750680-9C05-743B-5E67-FDDF0BBBEE59}"/>
              </a:ext>
            </a:extLst>
          </p:cNvPr>
          <p:cNvSpPr>
            <a:spLocks noGrp="1"/>
          </p:cNvSpPr>
          <p:nvPr>
            <p:ph type="dt" sz="half" idx="10"/>
          </p:nvPr>
        </p:nvSpPr>
        <p:spPr/>
        <p:txBody>
          <a:bodyPr/>
          <a:lstStyle/>
          <a:p>
            <a:fld id="{D590F2A2-1935-5B4F-AB5B-D91F5C503492}" type="datetimeFigureOut">
              <a:rPr lang="fr-FR" smtClean="0"/>
              <a:t>12/10/2026</a:t>
            </a:fld>
            <a:endParaRPr lang="fr-FR"/>
          </a:p>
        </p:txBody>
      </p:sp>
      <p:sp>
        <p:nvSpPr>
          <p:cNvPr id="5" name="Espace réservé du pied de page 4">
            <a:extLst>
              <a:ext uri="{FF2B5EF4-FFF2-40B4-BE49-F238E27FC236}">
                <a16:creationId xmlns:a16="http://schemas.microsoft.com/office/drawing/2014/main" id="{FDBA9332-BE1B-E547-119F-546C1504A75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D71D3A1-5455-77F1-3E83-9995C0D0A3B5}"/>
              </a:ext>
            </a:extLst>
          </p:cNvPr>
          <p:cNvSpPr>
            <a:spLocks noGrp="1"/>
          </p:cNvSpPr>
          <p:nvPr>
            <p:ph type="sldNum" sz="quarter" idx="12"/>
          </p:nvPr>
        </p:nvSpPr>
        <p:spPr/>
        <p:txBody>
          <a:bodyPr/>
          <a:lstStyle/>
          <a:p>
            <a:fld id="{8C120EE3-513D-5948-A7C5-77D25B1200DA}" type="slidenum">
              <a:rPr lang="fr-FR" smtClean="0"/>
              <a:t>‹N°›</a:t>
            </a:fld>
            <a:endParaRPr lang="fr-FR"/>
          </a:p>
        </p:txBody>
      </p:sp>
    </p:spTree>
    <p:extLst>
      <p:ext uri="{BB962C8B-B14F-4D97-AF65-F5344CB8AC3E}">
        <p14:creationId xmlns:p14="http://schemas.microsoft.com/office/powerpoint/2010/main" val="2397962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055B2F-C8D7-0BE7-8CF5-5548CF51FFC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65BB69A-87F5-FEAD-C2C5-D13B80640B0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D352F46-5F27-591A-31E6-641340FD729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6548F95-A4BE-B236-F2DA-709372077E03}"/>
              </a:ext>
            </a:extLst>
          </p:cNvPr>
          <p:cNvSpPr>
            <a:spLocks noGrp="1"/>
          </p:cNvSpPr>
          <p:nvPr>
            <p:ph type="dt" sz="half" idx="10"/>
          </p:nvPr>
        </p:nvSpPr>
        <p:spPr/>
        <p:txBody>
          <a:bodyPr/>
          <a:lstStyle/>
          <a:p>
            <a:fld id="{D590F2A2-1935-5B4F-AB5B-D91F5C503492}" type="datetimeFigureOut">
              <a:rPr lang="fr-FR" smtClean="0"/>
              <a:t>12/10/2026</a:t>
            </a:fld>
            <a:endParaRPr lang="fr-FR"/>
          </a:p>
        </p:txBody>
      </p:sp>
      <p:sp>
        <p:nvSpPr>
          <p:cNvPr id="6" name="Espace réservé du pied de page 5">
            <a:extLst>
              <a:ext uri="{FF2B5EF4-FFF2-40B4-BE49-F238E27FC236}">
                <a16:creationId xmlns:a16="http://schemas.microsoft.com/office/drawing/2014/main" id="{C551C99B-45F0-2C29-1451-1A27926C0ED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12FAD0F-E9F4-ED99-A288-8D562179ABF3}"/>
              </a:ext>
            </a:extLst>
          </p:cNvPr>
          <p:cNvSpPr>
            <a:spLocks noGrp="1"/>
          </p:cNvSpPr>
          <p:nvPr>
            <p:ph type="sldNum" sz="quarter" idx="12"/>
          </p:nvPr>
        </p:nvSpPr>
        <p:spPr/>
        <p:txBody>
          <a:bodyPr/>
          <a:lstStyle/>
          <a:p>
            <a:fld id="{8C120EE3-513D-5948-A7C5-77D25B1200DA}" type="slidenum">
              <a:rPr lang="fr-FR" smtClean="0"/>
              <a:t>‹N°›</a:t>
            </a:fld>
            <a:endParaRPr lang="fr-FR"/>
          </a:p>
        </p:txBody>
      </p:sp>
    </p:spTree>
    <p:extLst>
      <p:ext uri="{BB962C8B-B14F-4D97-AF65-F5344CB8AC3E}">
        <p14:creationId xmlns:p14="http://schemas.microsoft.com/office/powerpoint/2010/main" val="306802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4E9364-E73A-B65A-154B-E7F4FDE5B64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253F4533-E5C5-8DEF-4A36-F8ADA70DE7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1878BB8-DCC5-766D-3A09-2EC8E0F11CB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1E477B0E-2690-E051-5D84-80EDAA2404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39A72A25-03D0-D6E5-610E-516DAC3620A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8A853A6-9718-7A15-381A-7AD2BE1925A0}"/>
              </a:ext>
            </a:extLst>
          </p:cNvPr>
          <p:cNvSpPr>
            <a:spLocks noGrp="1"/>
          </p:cNvSpPr>
          <p:nvPr>
            <p:ph type="dt" sz="half" idx="10"/>
          </p:nvPr>
        </p:nvSpPr>
        <p:spPr/>
        <p:txBody>
          <a:bodyPr/>
          <a:lstStyle/>
          <a:p>
            <a:fld id="{D590F2A2-1935-5B4F-AB5B-D91F5C503492}" type="datetimeFigureOut">
              <a:rPr lang="fr-FR" smtClean="0"/>
              <a:t>12/10/2026</a:t>
            </a:fld>
            <a:endParaRPr lang="fr-FR"/>
          </a:p>
        </p:txBody>
      </p:sp>
      <p:sp>
        <p:nvSpPr>
          <p:cNvPr id="8" name="Espace réservé du pied de page 7">
            <a:extLst>
              <a:ext uri="{FF2B5EF4-FFF2-40B4-BE49-F238E27FC236}">
                <a16:creationId xmlns:a16="http://schemas.microsoft.com/office/drawing/2014/main" id="{1C2DAFFA-21F2-7D95-1CE5-8D3189BB453E}"/>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C8ED6389-0A71-25D3-08A5-16B9334D458C}"/>
              </a:ext>
            </a:extLst>
          </p:cNvPr>
          <p:cNvSpPr>
            <a:spLocks noGrp="1"/>
          </p:cNvSpPr>
          <p:nvPr>
            <p:ph type="sldNum" sz="quarter" idx="12"/>
          </p:nvPr>
        </p:nvSpPr>
        <p:spPr/>
        <p:txBody>
          <a:bodyPr/>
          <a:lstStyle/>
          <a:p>
            <a:fld id="{8C120EE3-513D-5948-A7C5-77D25B1200DA}" type="slidenum">
              <a:rPr lang="fr-FR" smtClean="0"/>
              <a:t>‹N°›</a:t>
            </a:fld>
            <a:endParaRPr lang="fr-FR"/>
          </a:p>
        </p:txBody>
      </p:sp>
    </p:spTree>
    <p:extLst>
      <p:ext uri="{BB962C8B-B14F-4D97-AF65-F5344CB8AC3E}">
        <p14:creationId xmlns:p14="http://schemas.microsoft.com/office/powerpoint/2010/main" val="2244228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79A9D1-3738-36B3-CC02-11896C4BB677}"/>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BD89687C-AA47-AF68-B12F-033B1761E124}"/>
              </a:ext>
            </a:extLst>
          </p:cNvPr>
          <p:cNvSpPr>
            <a:spLocks noGrp="1"/>
          </p:cNvSpPr>
          <p:nvPr>
            <p:ph type="dt" sz="half" idx="10"/>
          </p:nvPr>
        </p:nvSpPr>
        <p:spPr/>
        <p:txBody>
          <a:bodyPr/>
          <a:lstStyle/>
          <a:p>
            <a:fld id="{D590F2A2-1935-5B4F-AB5B-D91F5C503492}" type="datetimeFigureOut">
              <a:rPr lang="fr-FR" smtClean="0"/>
              <a:t>12/10/2026</a:t>
            </a:fld>
            <a:endParaRPr lang="fr-FR"/>
          </a:p>
        </p:txBody>
      </p:sp>
      <p:sp>
        <p:nvSpPr>
          <p:cNvPr id="4" name="Espace réservé du pied de page 3">
            <a:extLst>
              <a:ext uri="{FF2B5EF4-FFF2-40B4-BE49-F238E27FC236}">
                <a16:creationId xmlns:a16="http://schemas.microsoft.com/office/drawing/2014/main" id="{CE4848E8-845F-EE05-799F-1F71DFB8C1F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C3A0E6E-B132-3A2C-826E-8518EBCE8D2E}"/>
              </a:ext>
            </a:extLst>
          </p:cNvPr>
          <p:cNvSpPr>
            <a:spLocks noGrp="1"/>
          </p:cNvSpPr>
          <p:nvPr>
            <p:ph type="sldNum" sz="quarter" idx="12"/>
          </p:nvPr>
        </p:nvSpPr>
        <p:spPr/>
        <p:txBody>
          <a:bodyPr/>
          <a:lstStyle/>
          <a:p>
            <a:fld id="{8C120EE3-513D-5948-A7C5-77D25B1200DA}" type="slidenum">
              <a:rPr lang="fr-FR" smtClean="0"/>
              <a:t>‹N°›</a:t>
            </a:fld>
            <a:endParaRPr lang="fr-FR"/>
          </a:p>
        </p:txBody>
      </p:sp>
    </p:spTree>
    <p:extLst>
      <p:ext uri="{BB962C8B-B14F-4D97-AF65-F5344CB8AC3E}">
        <p14:creationId xmlns:p14="http://schemas.microsoft.com/office/powerpoint/2010/main" val="3872241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20ED2F3-A9BA-7A43-C282-773CAFBE2C73}"/>
              </a:ext>
            </a:extLst>
          </p:cNvPr>
          <p:cNvSpPr>
            <a:spLocks noGrp="1"/>
          </p:cNvSpPr>
          <p:nvPr>
            <p:ph type="dt" sz="half" idx="10"/>
          </p:nvPr>
        </p:nvSpPr>
        <p:spPr/>
        <p:txBody>
          <a:bodyPr/>
          <a:lstStyle/>
          <a:p>
            <a:fld id="{D590F2A2-1935-5B4F-AB5B-D91F5C503492}" type="datetimeFigureOut">
              <a:rPr lang="fr-FR" smtClean="0"/>
              <a:t>12/10/2026</a:t>
            </a:fld>
            <a:endParaRPr lang="fr-FR"/>
          </a:p>
        </p:txBody>
      </p:sp>
      <p:sp>
        <p:nvSpPr>
          <p:cNvPr id="3" name="Espace réservé du pied de page 2">
            <a:extLst>
              <a:ext uri="{FF2B5EF4-FFF2-40B4-BE49-F238E27FC236}">
                <a16:creationId xmlns:a16="http://schemas.microsoft.com/office/drawing/2014/main" id="{B395AE93-EE99-D5AF-57EA-A0D1E06B5C1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26147D78-26B8-0EA7-6435-5B3A456F9EE1}"/>
              </a:ext>
            </a:extLst>
          </p:cNvPr>
          <p:cNvSpPr>
            <a:spLocks noGrp="1"/>
          </p:cNvSpPr>
          <p:nvPr>
            <p:ph type="sldNum" sz="quarter" idx="12"/>
          </p:nvPr>
        </p:nvSpPr>
        <p:spPr/>
        <p:txBody>
          <a:bodyPr/>
          <a:lstStyle/>
          <a:p>
            <a:fld id="{8C120EE3-513D-5948-A7C5-77D25B1200DA}" type="slidenum">
              <a:rPr lang="fr-FR" smtClean="0"/>
              <a:t>‹N°›</a:t>
            </a:fld>
            <a:endParaRPr lang="fr-FR"/>
          </a:p>
        </p:txBody>
      </p:sp>
    </p:spTree>
    <p:extLst>
      <p:ext uri="{BB962C8B-B14F-4D97-AF65-F5344CB8AC3E}">
        <p14:creationId xmlns:p14="http://schemas.microsoft.com/office/powerpoint/2010/main" val="2965170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55DD64-F6A4-C37C-C1D8-236FDAF761E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245B791-C3E2-4305-7171-A050340240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06338EA9-ECFA-9815-F13C-A1FA0376FB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F849855-E737-6061-08ED-E264B8ABE689}"/>
              </a:ext>
            </a:extLst>
          </p:cNvPr>
          <p:cNvSpPr>
            <a:spLocks noGrp="1"/>
          </p:cNvSpPr>
          <p:nvPr>
            <p:ph type="dt" sz="half" idx="10"/>
          </p:nvPr>
        </p:nvSpPr>
        <p:spPr/>
        <p:txBody>
          <a:bodyPr/>
          <a:lstStyle/>
          <a:p>
            <a:fld id="{D590F2A2-1935-5B4F-AB5B-D91F5C503492}" type="datetimeFigureOut">
              <a:rPr lang="fr-FR" smtClean="0"/>
              <a:t>12/10/2026</a:t>
            </a:fld>
            <a:endParaRPr lang="fr-FR"/>
          </a:p>
        </p:txBody>
      </p:sp>
      <p:sp>
        <p:nvSpPr>
          <p:cNvPr id="6" name="Espace réservé du pied de page 5">
            <a:extLst>
              <a:ext uri="{FF2B5EF4-FFF2-40B4-BE49-F238E27FC236}">
                <a16:creationId xmlns:a16="http://schemas.microsoft.com/office/drawing/2014/main" id="{B4762D3A-832B-2A40-0659-90745D00026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3B98F1F-5C97-67A9-DFF9-F360C9B48AA9}"/>
              </a:ext>
            </a:extLst>
          </p:cNvPr>
          <p:cNvSpPr>
            <a:spLocks noGrp="1"/>
          </p:cNvSpPr>
          <p:nvPr>
            <p:ph type="sldNum" sz="quarter" idx="12"/>
          </p:nvPr>
        </p:nvSpPr>
        <p:spPr/>
        <p:txBody>
          <a:bodyPr/>
          <a:lstStyle/>
          <a:p>
            <a:fld id="{8C120EE3-513D-5948-A7C5-77D25B1200DA}" type="slidenum">
              <a:rPr lang="fr-FR" smtClean="0"/>
              <a:t>‹N°›</a:t>
            </a:fld>
            <a:endParaRPr lang="fr-FR"/>
          </a:p>
        </p:txBody>
      </p:sp>
    </p:spTree>
    <p:extLst>
      <p:ext uri="{BB962C8B-B14F-4D97-AF65-F5344CB8AC3E}">
        <p14:creationId xmlns:p14="http://schemas.microsoft.com/office/powerpoint/2010/main" val="774977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EDB698-8524-3316-6FF3-C6BAA9C24D9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B3F7BA8-986F-E49D-C9D6-65D808894D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C48E24E3-4158-67D3-189C-4003DE66A9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4DB3C0F-9ECF-0DD0-6AF9-9C1D79325EB8}"/>
              </a:ext>
            </a:extLst>
          </p:cNvPr>
          <p:cNvSpPr>
            <a:spLocks noGrp="1"/>
          </p:cNvSpPr>
          <p:nvPr>
            <p:ph type="dt" sz="half" idx="10"/>
          </p:nvPr>
        </p:nvSpPr>
        <p:spPr/>
        <p:txBody>
          <a:bodyPr/>
          <a:lstStyle/>
          <a:p>
            <a:fld id="{D590F2A2-1935-5B4F-AB5B-D91F5C503492}" type="datetimeFigureOut">
              <a:rPr lang="fr-FR" smtClean="0"/>
              <a:t>12/10/2026</a:t>
            </a:fld>
            <a:endParaRPr lang="fr-FR"/>
          </a:p>
        </p:txBody>
      </p:sp>
      <p:sp>
        <p:nvSpPr>
          <p:cNvPr id="6" name="Espace réservé du pied de page 5">
            <a:extLst>
              <a:ext uri="{FF2B5EF4-FFF2-40B4-BE49-F238E27FC236}">
                <a16:creationId xmlns:a16="http://schemas.microsoft.com/office/drawing/2014/main" id="{A158AAAD-0F3F-60ED-16E4-7D3796DF10E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68EFEEE-C3A7-2BA7-506E-AC586C609A79}"/>
              </a:ext>
            </a:extLst>
          </p:cNvPr>
          <p:cNvSpPr>
            <a:spLocks noGrp="1"/>
          </p:cNvSpPr>
          <p:nvPr>
            <p:ph type="sldNum" sz="quarter" idx="12"/>
          </p:nvPr>
        </p:nvSpPr>
        <p:spPr/>
        <p:txBody>
          <a:bodyPr/>
          <a:lstStyle/>
          <a:p>
            <a:fld id="{8C120EE3-513D-5948-A7C5-77D25B1200DA}" type="slidenum">
              <a:rPr lang="fr-FR" smtClean="0"/>
              <a:t>‹N°›</a:t>
            </a:fld>
            <a:endParaRPr lang="fr-FR"/>
          </a:p>
        </p:txBody>
      </p:sp>
    </p:spTree>
    <p:extLst>
      <p:ext uri="{BB962C8B-B14F-4D97-AF65-F5344CB8AC3E}">
        <p14:creationId xmlns:p14="http://schemas.microsoft.com/office/powerpoint/2010/main" val="1034482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8FB2B6-3F72-41FE-06BE-CD7638B9731E}"/>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BBB40F5-AA86-4F96-CADF-4EB6BB5BAC5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0977765-9C9E-0895-E4F2-FFA03C6FDA1B}"/>
              </a:ext>
            </a:extLst>
          </p:cNvPr>
          <p:cNvSpPr>
            <a:spLocks noGrp="1"/>
          </p:cNvSpPr>
          <p:nvPr>
            <p:ph type="dt" sz="half" idx="10"/>
          </p:nvPr>
        </p:nvSpPr>
        <p:spPr/>
        <p:txBody>
          <a:bodyPr/>
          <a:lstStyle/>
          <a:p>
            <a:fld id="{D590F2A2-1935-5B4F-AB5B-D91F5C503492}" type="datetimeFigureOut">
              <a:rPr lang="fr-FR" smtClean="0"/>
              <a:t>12/10/2026</a:t>
            </a:fld>
            <a:endParaRPr lang="fr-FR"/>
          </a:p>
        </p:txBody>
      </p:sp>
      <p:sp>
        <p:nvSpPr>
          <p:cNvPr id="5" name="Espace réservé du pied de page 4">
            <a:extLst>
              <a:ext uri="{FF2B5EF4-FFF2-40B4-BE49-F238E27FC236}">
                <a16:creationId xmlns:a16="http://schemas.microsoft.com/office/drawing/2014/main" id="{DCAD378A-0A91-8A3C-A86B-646C344FA80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D9E53D9-4569-312B-0471-E78BEE721190}"/>
              </a:ext>
            </a:extLst>
          </p:cNvPr>
          <p:cNvSpPr>
            <a:spLocks noGrp="1"/>
          </p:cNvSpPr>
          <p:nvPr>
            <p:ph type="sldNum" sz="quarter" idx="12"/>
          </p:nvPr>
        </p:nvSpPr>
        <p:spPr/>
        <p:txBody>
          <a:bodyPr/>
          <a:lstStyle/>
          <a:p>
            <a:fld id="{8C120EE3-513D-5948-A7C5-77D25B1200DA}" type="slidenum">
              <a:rPr lang="fr-FR" smtClean="0"/>
              <a:t>‹N°›</a:t>
            </a:fld>
            <a:endParaRPr lang="fr-FR"/>
          </a:p>
        </p:txBody>
      </p:sp>
    </p:spTree>
    <p:extLst>
      <p:ext uri="{BB962C8B-B14F-4D97-AF65-F5344CB8AC3E}">
        <p14:creationId xmlns:p14="http://schemas.microsoft.com/office/powerpoint/2010/main" val="1319685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9064878-DAFE-499D-224F-89577E97849E}"/>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4D5F6097-ACC9-F6F7-795D-6576A5C8EF3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0952C02-0B70-CD5F-2311-F6EA7C2BE14A}"/>
              </a:ext>
            </a:extLst>
          </p:cNvPr>
          <p:cNvSpPr>
            <a:spLocks noGrp="1"/>
          </p:cNvSpPr>
          <p:nvPr>
            <p:ph type="dt" sz="half" idx="10"/>
          </p:nvPr>
        </p:nvSpPr>
        <p:spPr/>
        <p:txBody>
          <a:bodyPr/>
          <a:lstStyle/>
          <a:p>
            <a:fld id="{D590F2A2-1935-5B4F-AB5B-D91F5C503492}" type="datetimeFigureOut">
              <a:rPr lang="fr-FR" smtClean="0"/>
              <a:t>12/10/2026</a:t>
            </a:fld>
            <a:endParaRPr lang="fr-FR"/>
          </a:p>
        </p:txBody>
      </p:sp>
      <p:sp>
        <p:nvSpPr>
          <p:cNvPr id="5" name="Espace réservé du pied de page 4">
            <a:extLst>
              <a:ext uri="{FF2B5EF4-FFF2-40B4-BE49-F238E27FC236}">
                <a16:creationId xmlns:a16="http://schemas.microsoft.com/office/drawing/2014/main" id="{FE905AE5-3A4D-7744-9FED-7437C337C8B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B67E1FE-6FC4-EA42-D14A-D08A20CD98F3}"/>
              </a:ext>
            </a:extLst>
          </p:cNvPr>
          <p:cNvSpPr>
            <a:spLocks noGrp="1"/>
          </p:cNvSpPr>
          <p:nvPr>
            <p:ph type="sldNum" sz="quarter" idx="12"/>
          </p:nvPr>
        </p:nvSpPr>
        <p:spPr/>
        <p:txBody>
          <a:bodyPr/>
          <a:lstStyle/>
          <a:p>
            <a:fld id="{8C120EE3-513D-5948-A7C5-77D25B1200DA}" type="slidenum">
              <a:rPr lang="fr-FR" smtClean="0"/>
              <a:t>‹N°›</a:t>
            </a:fld>
            <a:endParaRPr lang="fr-FR"/>
          </a:p>
        </p:txBody>
      </p:sp>
    </p:spTree>
    <p:extLst>
      <p:ext uri="{BB962C8B-B14F-4D97-AF65-F5344CB8AC3E}">
        <p14:creationId xmlns:p14="http://schemas.microsoft.com/office/powerpoint/2010/main" val="629574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CE684EF-2F2C-3912-5C7F-DB883B0600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E164D4E-22D3-4593-0C96-8F154FBF7D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634B129-242D-82C1-2CB9-C44D00FC5A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90F2A2-1935-5B4F-AB5B-D91F5C503492}" type="datetimeFigureOut">
              <a:rPr lang="fr-FR" smtClean="0"/>
              <a:t>12/10/2026</a:t>
            </a:fld>
            <a:endParaRPr lang="fr-FR"/>
          </a:p>
        </p:txBody>
      </p:sp>
      <p:sp>
        <p:nvSpPr>
          <p:cNvPr id="5" name="Espace réservé du pied de page 4">
            <a:extLst>
              <a:ext uri="{FF2B5EF4-FFF2-40B4-BE49-F238E27FC236}">
                <a16:creationId xmlns:a16="http://schemas.microsoft.com/office/drawing/2014/main" id="{74DEA64E-54CC-5A7B-C64B-D1B4A94924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7C56782-44BC-C288-3239-9DE3D07C02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120EE3-513D-5948-A7C5-77D25B1200DA}" type="slidenum">
              <a:rPr lang="fr-FR" smtClean="0"/>
              <a:t>‹N°›</a:t>
            </a:fld>
            <a:endParaRPr lang="fr-FR"/>
          </a:p>
        </p:txBody>
      </p:sp>
    </p:spTree>
    <p:extLst>
      <p:ext uri="{BB962C8B-B14F-4D97-AF65-F5344CB8AC3E}">
        <p14:creationId xmlns:p14="http://schemas.microsoft.com/office/powerpoint/2010/main" val="30102391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ww.meisterdrucke.fr/artiste/Tommaso-Masolino-da-Panicale.html" TargetMode="External"/><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771C6F2-A4DC-8836-40DD-A6A57177462F}"/>
              </a:ext>
            </a:extLst>
          </p:cNvPr>
          <p:cNvSpPr/>
          <p:nvPr/>
        </p:nvSpPr>
        <p:spPr>
          <a:xfrm>
            <a:off x="3340377" y="2967335"/>
            <a:ext cx="5511252" cy="2585323"/>
          </a:xfrm>
          <a:prstGeom prst="rect">
            <a:avLst/>
          </a:prstGeom>
          <a:noFill/>
        </p:spPr>
        <p:txBody>
          <a:bodyPr wrap="none" lIns="91440" tIns="45720" rIns="91440" bIns="45720">
            <a:spAutoFit/>
          </a:bodyPr>
          <a:lstStyle/>
          <a:p>
            <a:pPr algn="ctr"/>
            <a:r>
              <a:rPr lang="fr-FR"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Actes des Apôtres.</a:t>
            </a:r>
          </a:p>
          <a:p>
            <a:pPr algn="ctr"/>
            <a:r>
              <a:rPr lang="fr-FR"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Séquence 3.</a:t>
            </a:r>
          </a:p>
          <a:p>
            <a:pPr algn="ctr"/>
            <a:r>
              <a:rPr lang="fr-FR"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8,1-11,18</a:t>
            </a:r>
          </a:p>
        </p:txBody>
      </p:sp>
    </p:spTree>
    <p:extLst>
      <p:ext uri="{BB962C8B-B14F-4D97-AF65-F5344CB8AC3E}">
        <p14:creationId xmlns:p14="http://schemas.microsoft.com/office/powerpoint/2010/main" val="817718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5E9804A-DE68-B021-EBB4-D2E42F41C57A}"/>
              </a:ext>
            </a:extLst>
          </p:cNvPr>
          <p:cNvSpPr txBox="1"/>
          <p:nvPr/>
        </p:nvSpPr>
        <p:spPr>
          <a:xfrm flipH="1">
            <a:off x="3879316" y="473835"/>
            <a:ext cx="8143808" cy="6801862"/>
          </a:xfrm>
          <a:prstGeom prst="rect">
            <a:avLst/>
          </a:prstGeom>
          <a:noFill/>
        </p:spPr>
        <p:txBody>
          <a:bodyPr wrap="square" rtlCol="0">
            <a:spAutoFit/>
          </a:bodyPr>
          <a:lstStyle/>
          <a:p>
            <a:pPr marL="285750" indent="-285750" algn="just">
              <a:buFont typeface="Wingdings" pitchFamily="2" charset="2"/>
              <a:buChar char="§"/>
            </a:pPr>
            <a:r>
              <a:rPr lang="fr-FR" sz="1600" dirty="0"/>
              <a:t>La persécution entraîne donc une diaspora en dehors de Jérusalem, sauf pour les apôtres. Le récit va d’bord s’arrêter en Samarie. </a:t>
            </a:r>
            <a:r>
              <a:rPr lang="fr-FR" sz="1600" b="0" i="0" dirty="0">
                <a:solidFill>
                  <a:srgbClr val="333333"/>
                </a:solidFill>
                <a:effectLst/>
              </a:rPr>
              <a:t>«</a:t>
            </a:r>
            <a:r>
              <a:rPr lang="fr-FR" sz="1600" b="0" i="0" dirty="0">
                <a:solidFill>
                  <a:srgbClr val="0070C0"/>
                </a:solidFill>
                <a:effectLst/>
              </a:rPr>
              <a:t> Vous serez alors mes témoins à Jérusalem, dans toute la Judée et la Samarie, et jusqu’aux extrémités de la terre. </a:t>
            </a:r>
            <a:r>
              <a:rPr lang="fr-FR" sz="1600" b="0" i="0" dirty="0">
                <a:solidFill>
                  <a:srgbClr val="333333"/>
                </a:solidFill>
                <a:effectLst/>
              </a:rPr>
              <a:t>» (1,8)</a:t>
            </a:r>
          </a:p>
          <a:p>
            <a:pPr marL="742950" lvl="1" indent="-285750" algn="just">
              <a:buFont typeface="Wingdings" pitchFamily="2" charset="2"/>
              <a:buChar char="ü"/>
            </a:pPr>
            <a:r>
              <a:rPr lang="fr-FR" sz="1600" dirty="0">
                <a:solidFill>
                  <a:srgbClr val="333333"/>
                </a:solidFill>
              </a:rPr>
              <a:t>Les développements sur la Samarie sont brefs, mais importants, puisque la Judée et la Samarie sont séparés et se vouent un fort antagonisme depuis 933, lorsque le Royaume de Salomon a été séparé. Les Samaritains restent bien en attente du salut. (Voir la Samaritaine, en St Jean).</a:t>
            </a:r>
          </a:p>
          <a:p>
            <a:pPr marL="742950" lvl="1" indent="-285750" algn="just">
              <a:buFont typeface="Wingdings" pitchFamily="2" charset="2"/>
              <a:buChar char="ü"/>
            </a:pPr>
            <a:r>
              <a:rPr lang="fr-FR" sz="1600" b="0" i="0" dirty="0">
                <a:solidFill>
                  <a:srgbClr val="333333"/>
                </a:solidFill>
                <a:effectLst/>
              </a:rPr>
              <a:t>Tout commence par un nouveau sommaire décrivant les signes donnés par Philippe, l’un des sept, qui « proclamait le Christ ». (Exorcisme et guérisons). </a:t>
            </a:r>
            <a:r>
              <a:rPr lang="fr-FR" sz="1600" dirty="0">
                <a:solidFill>
                  <a:srgbClr val="333333"/>
                </a:solidFill>
              </a:rPr>
              <a:t>Ceci suscite de nombreuses conversions, y compris celle du magicien Simon le magicien. Beaucoup demandent le baptême, y compris Simon.</a:t>
            </a:r>
            <a:endParaRPr lang="fr-FR" sz="1600" b="0" i="0" dirty="0">
              <a:solidFill>
                <a:srgbClr val="333333"/>
              </a:solidFill>
              <a:effectLst/>
            </a:endParaRPr>
          </a:p>
          <a:p>
            <a:pPr marL="742950" lvl="1" indent="-285750" algn="just">
              <a:buFont typeface="Wingdings" pitchFamily="2" charset="2"/>
              <a:buChar char="ü"/>
            </a:pPr>
            <a:r>
              <a:rPr lang="fr-FR" sz="1600" dirty="0">
                <a:solidFill>
                  <a:srgbClr val="333333"/>
                </a:solidFill>
              </a:rPr>
              <a:t>Pierre et Jean viennent alors de Jérusalem ; ils vont constater et confirmer ces conversions, et ces baptêmes. Toujours, chez Luc, l’importance d’être fidèle à l’Eglise de Jérusalem, comme lieu fondateur. Ils leur imposent les mains, et c’’est la Pentecôte des Samaritains. On pourrait y lire l’esquisse d’une théologie sacramentelle, du baptême à la confirmation. Mais, dans l’épisode de Pierre et Corneille, l’effusion de l’Esprit précède le baptême...</a:t>
            </a:r>
          </a:p>
          <a:p>
            <a:pPr marL="742950" lvl="1" indent="-285750" algn="just">
              <a:buFont typeface="Wingdings" pitchFamily="2" charset="2"/>
              <a:buChar char="ü"/>
            </a:pPr>
            <a:r>
              <a:rPr lang="fr-FR" sz="1600" b="0" i="0" dirty="0">
                <a:solidFill>
                  <a:srgbClr val="333333"/>
                </a:solidFill>
                <a:effectLst/>
              </a:rPr>
              <a:t>Prenant conscience de la puissance de l’Esprit, Simon cherche à acheter le pouvoir de donner l’Esprit. Simon cherche à être doté d’une puissance personnelle, quand les apôtres ne sont que les bénéficiaires du don gratuit de l’Esprit. C’est une catéchèse </a:t>
            </a:r>
            <a:r>
              <a:rPr lang="fr-FR" sz="1600" dirty="0">
                <a:effectLst/>
                <a:ea typeface="Calibri" panose="020F0502020204030204" pitchFamily="34" charset="0"/>
                <a:cs typeface="Times New Roman" panose="02020603050405020304" pitchFamily="18" charset="0"/>
              </a:rPr>
              <a:t>sur la grâce : le don de Dieu est gratuit.</a:t>
            </a:r>
            <a:r>
              <a:rPr lang="fr-FR" sz="1600" dirty="0">
                <a:effectLst/>
              </a:rPr>
              <a:t> </a:t>
            </a:r>
            <a:r>
              <a:rPr lang="fr-FR" sz="1600" b="0" i="0" dirty="0">
                <a:solidFill>
                  <a:srgbClr val="333333"/>
                </a:solidFill>
                <a:effectLst/>
              </a:rPr>
              <a:t>Les apôtres l’éconduisent bien évidemment et lui demandent de s’en remettre à la miséricorde du Seigneur. Nous ne savons ce qu’il advint de Simon, mais la simonie désigne définitivement  la tentation de monnayer les sacrements.</a:t>
            </a:r>
          </a:p>
          <a:p>
            <a:pPr marL="742950" lvl="1" indent="-285750" algn="just">
              <a:buFont typeface="Wingdings" pitchFamily="2" charset="2"/>
              <a:buChar char="ü"/>
            </a:pPr>
            <a:r>
              <a:rPr lang="fr-FR" sz="1600" dirty="0">
                <a:solidFill>
                  <a:srgbClr val="333333"/>
                </a:solidFill>
              </a:rPr>
              <a:t>Les apôtres retournent à Jérusalem, tout en continuant d’évangéliser en chemin...</a:t>
            </a:r>
            <a:endParaRPr lang="fr-FR" sz="1600" b="0" i="0" dirty="0">
              <a:solidFill>
                <a:srgbClr val="333333"/>
              </a:solidFill>
              <a:effectLst/>
            </a:endParaRPr>
          </a:p>
          <a:p>
            <a:pPr marL="285750" indent="-285750">
              <a:buFont typeface="Wingdings" pitchFamily="2" charset="2"/>
              <a:buChar char="§"/>
            </a:pPr>
            <a:endParaRPr lang="fr-FR" dirty="0"/>
          </a:p>
          <a:p>
            <a:pPr marL="285750" indent="-285750">
              <a:buFont typeface="Wingdings" pitchFamily="2" charset="2"/>
              <a:buChar char="§"/>
            </a:pPr>
            <a:endParaRPr lang="fr-FR" dirty="0"/>
          </a:p>
        </p:txBody>
      </p:sp>
      <p:sp>
        <p:nvSpPr>
          <p:cNvPr id="4" name="ZoneTexte 3">
            <a:extLst>
              <a:ext uri="{FF2B5EF4-FFF2-40B4-BE49-F238E27FC236}">
                <a16:creationId xmlns:a16="http://schemas.microsoft.com/office/drawing/2014/main" id="{A1B13118-136A-D97D-DCFB-E884EBFA06CA}"/>
              </a:ext>
            </a:extLst>
          </p:cNvPr>
          <p:cNvSpPr txBox="1"/>
          <p:nvPr/>
        </p:nvSpPr>
        <p:spPr>
          <a:xfrm>
            <a:off x="6096000" y="104503"/>
            <a:ext cx="5882640" cy="369332"/>
          </a:xfrm>
          <a:prstGeom prst="rect">
            <a:avLst/>
          </a:prstGeom>
          <a:noFill/>
        </p:spPr>
        <p:txBody>
          <a:bodyPr wrap="square" rtlCol="0">
            <a:spAutoFit/>
          </a:bodyPr>
          <a:lstStyle/>
          <a:p>
            <a:pPr algn="r"/>
            <a:r>
              <a:rPr lang="fr-FR" b="1" dirty="0"/>
              <a:t>Evangélisation de la Samarie 8, 2-25.</a:t>
            </a:r>
          </a:p>
        </p:txBody>
      </p:sp>
      <p:pic>
        <p:nvPicPr>
          <p:cNvPr id="1026" name="Picture 2" descr="La chute de Simon mage (Cathédrale d'Autun) | Utpictura18">
            <a:extLst>
              <a:ext uri="{FF2B5EF4-FFF2-40B4-BE49-F238E27FC236}">
                <a16:creationId xmlns:a16="http://schemas.microsoft.com/office/drawing/2014/main" id="{8498C4D5-D954-B9FB-AA17-7BFEE714CD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738" y="2032514"/>
            <a:ext cx="3587578" cy="2429089"/>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0352D638-30EE-C1FC-3F6B-5DE38F521B78}"/>
              </a:ext>
            </a:extLst>
          </p:cNvPr>
          <p:cNvSpPr txBox="1"/>
          <p:nvPr/>
        </p:nvSpPr>
        <p:spPr>
          <a:xfrm>
            <a:off x="2085527" y="4609070"/>
            <a:ext cx="1337295" cy="369332"/>
          </a:xfrm>
          <a:prstGeom prst="rect">
            <a:avLst/>
          </a:prstGeom>
          <a:noFill/>
        </p:spPr>
        <p:txBody>
          <a:bodyPr wrap="square" rtlCol="0">
            <a:spAutoFit/>
          </a:bodyPr>
          <a:lstStyle/>
          <a:p>
            <a:pPr algn="ctr"/>
            <a:r>
              <a:rPr lang="fr-FR" b="1" dirty="0"/>
              <a:t>Autun.</a:t>
            </a:r>
          </a:p>
        </p:txBody>
      </p:sp>
    </p:spTree>
    <p:extLst>
      <p:ext uri="{BB962C8B-B14F-4D97-AF65-F5344CB8AC3E}">
        <p14:creationId xmlns:p14="http://schemas.microsoft.com/office/powerpoint/2010/main" val="3930217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63BD2-F37C-4292-8309-44CFCD4A9C17}"/>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B6CEE1E8-0DF8-B7A7-1A73-E2BFA24D3D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262" y="0"/>
            <a:ext cx="4662170" cy="6858635"/>
          </a:xfrm>
          <a:prstGeom prst="rect">
            <a:avLst/>
          </a:prstGeom>
        </p:spPr>
      </p:pic>
      <p:sp>
        <p:nvSpPr>
          <p:cNvPr id="3" name="ZoneTexte 2">
            <a:extLst>
              <a:ext uri="{FF2B5EF4-FFF2-40B4-BE49-F238E27FC236}">
                <a16:creationId xmlns:a16="http://schemas.microsoft.com/office/drawing/2014/main" id="{09EC83BB-84E7-CEEE-D8F9-B93434CA8B79}"/>
              </a:ext>
            </a:extLst>
          </p:cNvPr>
          <p:cNvSpPr txBox="1"/>
          <p:nvPr/>
        </p:nvSpPr>
        <p:spPr>
          <a:xfrm>
            <a:off x="5593715" y="1653179"/>
            <a:ext cx="6100354" cy="1200329"/>
          </a:xfrm>
          <a:prstGeom prst="rect">
            <a:avLst/>
          </a:prstGeom>
          <a:noFill/>
        </p:spPr>
        <p:txBody>
          <a:bodyPr wrap="square">
            <a:spAutoFit/>
          </a:bodyPr>
          <a:lstStyle/>
          <a:p>
            <a:r>
              <a:rPr lang="fr-FR" b="1" i="0" dirty="0">
                <a:solidFill>
                  <a:srgbClr val="BF2329"/>
                </a:solidFill>
                <a:effectLst/>
                <a:latin typeface="Open Sans" panose="020F0502020204030204" pitchFamily="34" charset="0"/>
              </a:rPr>
              <a:t>8, 26</a:t>
            </a:r>
            <a:r>
              <a:rPr lang="fr-FR" b="0" i="0" dirty="0">
                <a:solidFill>
                  <a:srgbClr val="0070C0"/>
                </a:solidFill>
                <a:effectLst/>
                <a:latin typeface="Open Sans" panose="020B0606030504020204" pitchFamily="34" charset="0"/>
              </a:rPr>
              <a:t> L’ange du Seigneur adressa la parole à Philippe en disant : « Mets-toi en marche en direction du sud, prends la route qui descend de Jérusalem à Gaza ; elle est déserte. »</a:t>
            </a:r>
            <a:endParaRPr lang="fr-FR" dirty="0">
              <a:solidFill>
                <a:srgbClr val="0070C0"/>
              </a:solidFill>
            </a:endParaRPr>
          </a:p>
        </p:txBody>
      </p:sp>
      <p:sp>
        <p:nvSpPr>
          <p:cNvPr id="6" name="ZoneTexte 5">
            <a:extLst>
              <a:ext uri="{FF2B5EF4-FFF2-40B4-BE49-F238E27FC236}">
                <a16:creationId xmlns:a16="http://schemas.microsoft.com/office/drawing/2014/main" id="{4245501A-6872-2C0E-26CF-A3FDCB12AA5B}"/>
              </a:ext>
            </a:extLst>
          </p:cNvPr>
          <p:cNvSpPr txBox="1"/>
          <p:nvPr/>
        </p:nvSpPr>
        <p:spPr>
          <a:xfrm>
            <a:off x="5908767" y="4195079"/>
            <a:ext cx="6100354" cy="2308324"/>
          </a:xfrm>
          <a:prstGeom prst="rect">
            <a:avLst/>
          </a:prstGeom>
          <a:noFill/>
        </p:spPr>
        <p:txBody>
          <a:bodyPr wrap="square">
            <a:spAutoFit/>
          </a:bodyPr>
          <a:lstStyle/>
          <a:p>
            <a:pPr algn="l"/>
            <a:r>
              <a:rPr lang="fr-FR" b="1" i="0" dirty="0">
                <a:solidFill>
                  <a:srgbClr val="0070C0"/>
                </a:solidFill>
                <a:effectLst/>
                <a:latin typeface="Open Sans" panose="020B0606030504020204" pitchFamily="34" charset="0"/>
              </a:rPr>
              <a:t>8,39</a:t>
            </a:r>
            <a:r>
              <a:rPr lang="fr-FR" b="0" i="0" dirty="0">
                <a:solidFill>
                  <a:srgbClr val="0070C0"/>
                </a:solidFill>
                <a:effectLst/>
                <a:latin typeface="Open Sans" panose="020B0606030504020204" pitchFamily="34" charset="0"/>
              </a:rPr>
              <a:t> Quand ils furent remontés de l’eau, l’Esprit du Seigneur emporta Philippe ; l’eunuque ne le voyait plus, mais il poursuivait sa route, tout joyeux.</a:t>
            </a:r>
          </a:p>
          <a:p>
            <a:pPr algn="l"/>
            <a:r>
              <a:rPr lang="fr-FR" b="1" i="0" dirty="0">
                <a:solidFill>
                  <a:srgbClr val="0070C0"/>
                </a:solidFill>
                <a:effectLst/>
                <a:latin typeface="Open Sans" panose="020B0606030504020204" pitchFamily="34" charset="0"/>
              </a:rPr>
              <a:t>8, 40</a:t>
            </a:r>
            <a:r>
              <a:rPr lang="fr-FR" b="0" i="0" dirty="0">
                <a:solidFill>
                  <a:srgbClr val="0070C0"/>
                </a:solidFill>
                <a:effectLst/>
                <a:latin typeface="Open Sans" panose="020B0606030504020204" pitchFamily="34" charset="0"/>
              </a:rPr>
              <a:t> Philippe se retrouva dans la ville d’Ashdod, il annonçait la Bonne Nouvelle dans toutes les villes où il passait jusqu’à son arrivée à Césarée.</a:t>
            </a:r>
          </a:p>
          <a:p>
            <a:br>
              <a:rPr lang="fr-FR" dirty="0"/>
            </a:br>
            <a:endParaRPr lang="fr-FR" dirty="0"/>
          </a:p>
        </p:txBody>
      </p:sp>
      <p:sp>
        <p:nvSpPr>
          <p:cNvPr id="7" name="ZoneTexte 6">
            <a:extLst>
              <a:ext uri="{FF2B5EF4-FFF2-40B4-BE49-F238E27FC236}">
                <a16:creationId xmlns:a16="http://schemas.microsoft.com/office/drawing/2014/main" id="{4611EC43-728F-AFF9-274C-09310B13A2E0}"/>
              </a:ext>
            </a:extLst>
          </p:cNvPr>
          <p:cNvSpPr txBox="1"/>
          <p:nvPr/>
        </p:nvSpPr>
        <p:spPr>
          <a:xfrm>
            <a:off x="6096000" y="104503"/>
            <a:ext cx="5882640" cy="369332"/>
          </a:xfrm>
          <a:prstGeom prst="rect">
            <a:avLst/>
          </a:prstGeom>
          <a:noFill/>
        </p:spPr>
        <p:txBody>
          <a:bodyPr wrap="square" rtlCol="0">
            <a:spAutoFit/>
          </a:bodyPr>
          <a:lstStyle/>
          <a:p>
            <a:pPr algn="r"/>
            <a:r>
              <a:rPr lang="fr-FR" b="1" dirty="0"/>
              <a:t>Philippe et l’eunuque éthiopien, 8, 26-39</a:t>
            </a:r>
          </a:p>
        </p:txBody>
      </p:sp>
    </p:spTree>
    <p:extLst>
      <p:ext uri="{BB962C8B-B14F-4D97-AF65-F5344CB8AC3E}">
        <p14:creationId xmlns:p14="http://schemas.microsoft.com/office/powerpoint/2010/main" val="3019612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B65485A7-929D-BF80-8EEA-44F1C11E9877}"/>
              </a:ext>
            </a:extLst>
          </p:cNvPr>
          <p:cNvSpPr txBox="1"/>
          <p:nvPr/>
        </p:nvSpPr>
        <p:spPr>
          <a:xfrm>
            <a:off x="6096000" y="104503"/>
            <a:ext cx="5882640" cy="369332"/>
          </a:xfrm>
          <a:prstGeom prst="rect">
            <a:avLst/>
          </a:prstGeom>
          <a:noFill/>
        </p:spPr>
        <p:txBody>
          <a:bodyPr wrap="square" rtlCol="0">
            <a:spAutoFit/>
          </a:bodyPr>
          <a:lstStyle/>
          <a:p>
            <a:pPr algn="r"/>
            <a:r>
              <a:rPr lang="fr-FR" b="1" dirty="0"/>
              <a:t>Philippe et l’eunuque éthiopien, 8, 26-39</a:t>
            </a:r>
          </a:p>
        </p:txBody>
      </p:sp>
      <p:sp>
        <p:nvSpPr>
          <p:cNvPr id="7" name="ZoneTexte 6">
            <a:extLst>
              <a:ext uri="{FF2B5EF4-FFF2-40B4-BE49-F238E27FC236}">
                <a16:creationId xmlns:a16="http://schemas.microsoft.com/office/drawing/2014/main" id="{673D7AEB-1466-44BF-4132-6DA599F76D0F}"/>
              </a:ext>
            </a:extLst>
          </p:cNvPr>
          <p:cNvSpPr txBox="1"/>
          <p:nvPr/>
        </p:nvSpPr>
        <p:spPr>
          <a:xfrm>
            <a:off x="3249827" y="289169"/>
            <a:ext cx="8493682" cy="2800767"/>
          </a:xfrm>
          <a:prstGeom prst="rect">
            <a:avLst/>
          </a:prstGeom>
          <a:noFill/>
        </p:spPr>
        <p:txBody>
          <a:bodyPr wrap="square" rtlCol="0">
            <a:spAutoFit/>
          </a:bodyPr>
          <a:lstStyle/>
          <a:p>
            <a:pPr marL="285750" indent="-285750">
              <a:buFont typeface="Wingdings" pitchFamily="2" charset="2"/>
              <a:buChar char="§"/>
            </a:pPr>
            <a:r>
              <a:rPr lang="fr-FR" sz="1600" dirty="0"/>
              <a:t>1</a:t>
            </a:r>
            <a:r>
              <a:rPr lang="fr-FR" sz="1600" baseline="30000" dirty="0"/>
              <a:t>er</a:t>
            </a:r>
            <a:r>
              <a:rPr lang="fr-FR" sz="1600" dirty="0"/>
              <a:t> récit d’une conversion individuelle.</a:t>
            </a:r>
          </a:p>
          <a:p>
            <a:pPr marL="285750" indent="-285750">
              <a:buFont typeface="Wingdings" pitchFamily="2" charset="2"/>
              <a:buChar char="§"/>
            </a:pPr>
            <a:r>
              <a:rPr lang="fr-FR" sz="1600" dirty="0"/>
              <a:t>L’avancée de la Parole, œuvre de l’Esprit : </a:t>
            </a:r>
          </a:p>
          <a:p>
            <a:pPr marL="742950" lvl="1" indent="-285750">
              <a:buFont typeface="Wingdings" pitchFamily="2" charset="2"/>
              <a:buChar char="ü"/>
            </a:pPr>
            <a:r>
              <a:rPr lang="fr-FR" sz="1600" dirty="0"/>
              <a:t>L’ange du Seigneur adressa la Parole à Philippe. (8,26)</a:t>
            </a:r>
          </a:p>
          <a:p>
            <a:pPr marL="742950" lvl="1" indent="-285750">
              <a:buFont typeface="Wingdings" pitchFamily="2" charset="2"/>
              <a:buChar char="ü"/>
            </a:pPr>
            <a:r>
              <a:rPr lang="fr-FR" sz="1600" dirty="0"/>
              <a:t>L’esprit dit à Philippe : « </a:t>
            </a:r>
            <a:r>
              <a:rPr lang="fr-FR" sz="1600" dirty="0">
                <a:solidFill>
                  <a:srgbClr val="0070C0"/>
                </a:solidFill>
              </a:rPr>
              <a:t>approche et rejoins ce char</a:t>
            </a:r>
            <a:r>
              <a:rPr lang="fr-FR" sz="1600" dirty="0"/>
              <a:t>. » (8, 29)</a:t>
            </a:r>
          </a:p>
          <a:p>
            <a:pPr marL="742950" lvl="1" indent="-285750">
              <a:buFont typeface="Wingdings" pitchFamily="2" charset="2"/>
              <a:buChar char="ü"/>
            </a:pPr>
            <a:r>
              <a:rPr lang="fr-FR" sz="1600" dirty="0"/>
              <a:t>L’esprit du Seigneur emporta Philipe. (8, 39)</a:t>
            </a:r>
          </a:p>
          <a:p>
            <a:pPr marL="285750" indent="-285750">
              <a:buFont typeface="Wingdings" pitchFamily="2" charset="2"/>
              <a:buChar char="§"/>
            </a:pPr>
            <a:r>
              <a:rPr lang="fr-FR" sz="1600" dirty="0"/>
              <a:t>L’eunuque : </a:t>
            </a:r>
          </a:p>
          <a:p>
            <a:pPr marL="742950" lvl="1" indent="-285750">
              <a:buFont typeface="Wingdings" pitchFamily="2" charset="2"/>
              <a:buChar char="ü"/>
            </a:pPr>
            <a:r>
              <a:rPr lang="fr-FR" sz="1600" dirty="0"/>
              <a:t>Un homme aisé (il possède un char) , mais néanmoins son statut qui le prive de descendance le tient en dehors de la communauté religieuse.</a:t>
            </a:r>
          </a:p>
          <a:p>
            <a:pPr marL="742950" lvl="1" indent="-285750">
              <a:buFont typeface="Wingdings" pitchFamily="2" charset="2"/>
              <a:buChar char="ü"/>
            </a:pPr>
            <a:r>
              <a:rPr lang="fr-FR" sz="1600" dirty="0"/>
              <a:t>Est-il juif de la diaspora (La communauté juive d’Ethiopie remonterait à la reine de Saba), prosélyte ou « craignant » Dieu. Il vient assurément d’un pèlerinage à Jérusalem.  Il descend donc la route de Jérusalem à Gaza vers L’Egypte.</a:t>
            </a:r>
          </a:p>
        </p:txBody>
      </p:sp>
      <p:sp>
        <p:nvSpPr>
          <p:cNvPr id="8" name="ZoneTexte 7">
            <a:extLst>
              <a:ext uri="{FF2B5EF4-FFF2-40B4-BE49-F238E27FC236}">
                <a16:creationId xmlns:a16="http://schemas.microsoft.com/office/drawing/2014/main" id="{4BE467A0-D886-F4E4-A806-0341DDE15B3D}"/>
              </a:ext>
            </a:extLst>
          </p:cNvPr>
          <p:cNvSpPr txBox="1"/>
          <p:nvPr/>
        </p:nvSpPr>
        <p:spPr>
          <a:xfrm>
            <a:off x="1946366" y="3089936"/>
            <a:ext cx="10032274" cy="2308324"/>
          </a:xfrm>
          <a:prstGeom prst="rect">
            <a:avLst/>
          </a:prstGeom>
          <a:noFill/>
        </p:spPr>
        <p:txBody>
          <a:bodyPr wrap="square" rtlCol="0">
            <a:spAutoFit/>
          </a:bodyPr>
          <a:lstStyle/>
          <a:p>
            <a:pPr marL="285750" indent="-285750">
              <a:buFont typeface="Wingdings" pitchFamily="2" charset="2"/>
              <a:buChar char="§"/>
            </a:pPr>
            <a:r>
              <a:rPr lang="fr-FR" sz="1600" dirty="0"/>
              <a:t>La lecture des Ecritures.</a:t>
            </a:r>
          </a:p>
          <a:p>
            <a:pPr marL="742950" lvl="1" indent="-285750">
              <a:buFont typeface="Wingdings" pitchFamily="2" charset="2"/>
              <a:buChar char="ü"/>
            </a:pPr>
            <a:r>
              <a:rPr lang="fr-FR" sz="1600" dirty="0"/>
              <a:t>Le disciple doit partager, faire entrer dans la compréhension de la Parole.</a:t>
            </a:r>
          </a:p>
          <a:p>
            <a:pPr marL="742950" lvl="1" indent="-285750">
              <a:buFont typeface="Wingdings" pitchFamily="2" charset="2"/>
              <a:buChar char="ü"/>
            </a:pPr>
            <a:r>
              <a:rPr lang="fr-FR" sz="1600" dirty="0"/>
              <a:t>L’Eunuque lit Isaïe, 53, 7-8, le 4</a:t>
            </a:r>
            <a:r>
              <a:rPr lang="fr-FR" sz="1600" baseline="30000" dirty="0"/>
              <a:t>ème</a:t>
            </a:r>
            <a:r>
              <a:rPr lang="fr-FR" sz="1600" dirty="0"/>
              <a:t> chant du Serviteur souffrant</a:t>
            </a:r>
          </a:p>
          <a:p>
            <a:pPr lvl="1"/>
            <a:r>
              <a:rPr lang="fr-FR" sz="1600" dirty="0">
                <a:effectLst/>
                <a:ea typeface="Calibri" panose="020F0502020204030204" pitchFamily="34" charset="0"/>
                <a:cs typeface="Times New Roman" panose="02020603050405020304" pitchFamily="18" charset="0"/>
              </a:rPr>
              <a:t>L’eunuque est touché par ce récit qui présente les souffrances et la mort d’un personnage, qui n’aura pas de postérité : « </a:t>
            </a:r>
            <a:r>
              <a:rPr lang="fr-FR" sz="1600" dirty="0">
                <a:solidFill>
                  <a:srgbClr val="0070C0"/>
                </a:solidFill>
                <a:effectLst/>
                <a:ea typeface="Calibri" panose="020F0502020204030204" pitchFamily="34" charset="0"/>
                <a:cs typeface="Times New Roman" panose="02020603050405020304" pitchFamily="18" charset="0"/>
              </a:rPr>
              <a:t>sa postérité, qui la racontera</a:t>
            </a:r>
            <a:r>
              <a:rPr lang="fr-FR" sz="1600" dirty="0">
                <a:effectLst/>
                <a:ea typeface="Calibri" panose="020F0502020204030204" pitchFamily="34" charset="0"/>
                <a:cs typeface="Times New Roman" panose="02020603050405020304" pitchFamily="18" charset="0"/>
              </a:rPr>
              <a:t>. ». Philippe va alors expliciter le texte d’Isaïe en annonçant « </a:t>
            </a:r>
            <a:r>
              <a:rPr lang="fr-FR" sz="1600" dirty="0">
                <a:solidFill>
                  <a:srgbClr val="0070C0"/>
                </a:solidFill>
                <a:effectLst/>
                <a:ea typeface="Calibri" panose="020F0502020204030204" pitchFamily="34" charset="0"/>
                <a:cs typeface="Times New Roman" panose="02020603050405020304" pitchFamily="18" charset="0"/>
              </a:rPr>
              <a:t>la Bonne Nouvelle de Jésus</a:t>
            </a:r>
            <a:r>
              <a:rPr lang="fr-FR" sz="1600" dirty="0">
                <a:effectLst/>
                <a:ea typeface="Calibri" panose="020F0502020204030204" pitchFamily="34" charset="0"/>
                <a:cs typeface="Times New Roman" panose="02020603050405020304" pitchFamily="18" charset="0"/>
              </a:rPr>
              <a:t> ». Il évoque assurément le baptême de Jésus qu’a été la passion et la résurrection, le plongeon dans la mort et le retour à la vie. Jésus, sans descendance charnelle, connaît donc une fécondité spirituelle. L’eunuque est sans doute touché par cette promesse de fécondité, au-delà d’une descendance et demande le baptême.</a:t>
            </a:r>
            <a:r>
              <a:rPr lang="fr-FR" sz="1600" dirty="0">
                <a:effectLst/>
              </a:rPr>
              <a:t> </a:t>
            </a:r>
            <a:endParaRPr lang="fr-FR" sz="1600" dirty="0"/>
          </a:p>
        </p:txBody>
      </p:sp>
      <p:sp>
        <p:nvSpPr>
          <p:cNvPr id="9" name="ZoneTexte 8">
            <a:extLst>
              <a:ext uri="{FF2B5EF4-FFF2-40B4-BE49-F238E27FC236}">
                <a16:creationId xmlns:a16="http://schemas.microsoft.com/office/drawing/2014/main" id="{9E8FF946-4F0D-2F53-F7F0-15E44723320F}"/>
              </a:ext>
            </a:extLst>
          </p:cNvPr>
          <p:cNvSpPr txBox="1"/>
          <p:nvPr/>
        </p:nvSpPr>
        <p:spPr>
          <a:xfrm>
            <a:off x="1946366" y="5290538"/>
            <a:ext cx="9797143" cy="830997"/>
          </a:xfrm>
          <a:prstGeom prst="rect">
            <a:avLst/>
          </a:prstGeom>
          <a:noFill/>
        </p:spPr>
        <p:txBody>
          <a:bodyPr wrap="square" rtlCol="0">
            <a:spAutoFit/>
          </a:bodyPr>
          <a:lstStyle/>
          <a:p>
            <a:pPr marL="285750" indent="-285750">
              <a:buFont typeface="Wingdings" pitchFamily="2" charset="2"/>
              <a:buChar char="§"/>
            </a:pPr>
            <a:r>
              <a:rPr lang="fr-FR" sz="1600" dirty="0"/>
              <a:t>Ce texte rappelle la structure d’Emmaüs : la rencontre sur un chemin ; l’incompréhension du voyageur ; l’aide à entrer dans la compréhension des Ecritures, puis la disparition de Philippe, qui part vers Césarée.</a:t>
            </a:r>
          </a:p>
          <a:p>
            <a:pPr marL="285750" indent="-285750">
              <a:buFont typeface="Wingdings" pitchFamily="2" charset="2"/>
              <a:buChar char="§"/>
            </a:pPr>
            <a:r>
              <a:rPr lang="fr-FR" sz="1600" dirty="0"/>
              <a:t>Nous sommes en Judée, mais, par l’Ethiopie, les extrémités de la terre sont déjà présentes. </a:t>
            </a:r>
          </a:p>
        </p:txBody>
      </p:sp>
      <p:sp>
        <p:nvSpPr>
          <p:cNvPr id="10" name="ZoneTexte 9">
            <a:extLst>
              <a:ext uri="{FF2B5EF4-FFF2-40B4-BE49-F238E27FC236}">
                <a16:creationId xmlns:a16="http://schemas.microsoft.com/office/drawing/2014/main" id="{9F3DB4EE-F04D-9255-7D91-35762F56698A}"/>
              </a:ext>
            </a:extLst>
          </p:cNvPr>
          <p:cNvSpPr txBox="1"/>
          <p:nvPr/>
        </p:nvSpPr>
        <p:spPr>
          <a:xfrm>
            <a:off x="1946366" y="6204857"/>
            <a:ext cx="9797143" cy="338554"/>
          </a:xfrm>
          <a:prstGeom prst="rect">
            <a:avLst/>
          </a:prstGeom>
          <a:noFill/>
        </p:spPr>
        <p:txBody>
          <a:bodyPr wrap="square" rtlCol="0">
            <a:spAutoFit/>
          </a:bodyPr>
          <a:lstStyle/>
          <a:p>
            <a:r>
              <a:rPr lang="fr-FR" sz="1600" dirty="0"/>
              <a:t>Nous retrouverons Césarée avec Corneille (10) et nous retrouverons Philippe et ses filles </a:t>
            </a:r>
            <a:r>
              <a:rPr lang="fr-FR" sz="1600"/>
              <a:t>à Césarée (21,8) </a:t>
            </a:r>
            <a:endParaRPr lang="fr-FR" sz="1600" dirty="0"/>
          </a:p>
        </p:txBody>
      </p:sp>
      <p:pic>
        <p:nvPicPr>
          <p:cNvPr id="2050" name="Picture 2">
            <a:extLst>
              <a:ext uri="{FF2B5EF4-FFF2-40B4-BE49-F238E27FC236}">
                <a16:creationId xmlns:a16="http://schemas.microsoft.com/office/drawing/2014/main" id="{0F478322-97B8-DF37-176F-1ECCE41DBF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3249827" cy="2703856"/>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DEFDAE3A-A9CC-A1A8-E9D1-B92F5FE666DB}"/>
              </a:ext>
            </a:extLst>
          </p:cNvPr>
          <p:cNvSpPr txBox="1"/>
          <p:nvPr/>
        </p:nvSpPr>
        <p:spPr>
          <a:xfrm>
            <a:off x="1173892" y="2800767"/>
            <a:ext cx="1977081" cy="369332"/>
          </a:xfrm>
          <a:prstGeom prst="rect">
            <a:avLst/>
          </a:prstGeom>
          <a:noFill/>
        </p:spPr>
        <p:txBody>
          <a:bodyPr wrap="square" rtlCol="0">
            <a:spAutoFit/>
          </a:bodyPr>
          <a:lstStyle/>
          <a:p>
            <a:r>
              <a:rPr lang="fr-FR" dirty="0"/>
              <a:t>Brueghel le Jeune</a:t>
            </a:r>
          </a:p>
        </p:txBody>
      </p:sp>
    </p:spTree>
    <p:extLst>
      <p:ext uri="{BB962C8B-B14F-4D97-AF65-F5344CB8AC3E}">
        <p14:creationId xmlns:p14="http://schemas.microsoft.com/office/powerpoint/2010/main" val="696313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B9C818D-E2FE-4175-2DCF-6BDB15A6EC82}"/>
              </a:ext>
            </a:extLst>
          </p:cNvPr>
          <p:cNvSpPr txBox="1"/>
          <p:nvPr/>
        </p:nvSpPr>
        <p:spPr>
          <a:xfrm>
            <a:off x="6096000" y="104503"/>
            <a:ext cx="5882640" cy="369332"/>
          </a:xfrm>
          <a:prstGeom prst="rect">
            <a:avLst/>
          </a:prstGeom>
          <a:noFill/>
        </p:spPr>
        <p:txBody>
          <a:bodyPr wrap="square" rtlCol="0">
            <a:spAutoFit/>
          </a:bodyPr>
          <a:lstStyle/>
          <a:p>
            <a:pPr algn="r"/>
            <a:r>
              <a:rPr lang="fr-FR" b="1" dirty="0"/>
              <a:t>La vocation de Saül, 5, 1-18</a:t>
            </a:r>
          </a:p>
        </p:txBody>
      </p:sp>
      <p:sp>
        <p:nvSpPr>
          <p:cNvPr id="3" name="ZoneTexte 2">
            <a:extLst>
              <a:ext uri="{FF2B5EF4-FFF2-40B4-BE49-F238E27FC236}">
                <a16:creationId xmlns:a16="http://schemas.microsoft.com/office/drawing/2014/main" id="{A7556405-6272-3DF4-7598-CEF970965867}"/>
              </a:ext>
            </a:extLst>
          </p:cNvPr>
          <p:cNvSpPr txBox="1"/>
          <p:nvPr/>
        </p:nvSpPr>
        <p:spPr>
          <a:xfrm>
            <a:off x="3225114" y="803189"/>
            <a:ext cx="8753526" cy="2585323"/>
          </a:xfrm>
          <a:prstGeom prst="rect">
            <a:avLst/>
          </a:prstGeom>
          <a:noFill/>
        </p:spPr>
        <p:txBody>
          <a:bodyPr wrap="square" rtlCol="0">
            <a:spAutoFit/>
          </a:bodyPr>
          <a:lstStyle/>
          <a:p>
            <a:pPr marL="285750" indent="-285750">
              <a:buFont typeface="Wingdings" pitchFamily="2" charset="2"/>
              <a:buChar char="ü"/>
            </a:pPr>
            <a:r>
              <a:rPr lang="fr-FR" dirty="0"/>
              <a:t>Un changement de perspective ,nous voici sur le chemin de Jérusalem à Damas, avec Saül.</a:t>
            </a:r>
          </a:p>
          <a:p>
            <a:pPr marL="742950" lvl="1" indent="-285750">
              <a:buFont typeface="Courier New" panose="02070309020205020404" pitchFamily="49" charset="0"/>
              <a:buChar char="o"/>
            </a:pPr>
            <a:r>
              <a:rPr lang="fr-FR" dirty="0"/>
              <a:t>Il est toujours animé d’une « rage meurtrière contre les disciples du Seigneur. »</a:t>
            </a:r>
          </a:p>
          <a:p>
            <a:pPr marL="742950" lvl="1" indent="-285750">
              <a:buFont typeface="Courier New" panose="02070309020205020404" pitchFamily="49" charset="0"/>
              <a:buChar char="o"/>
            </a:pPr>
            <a:r>
              <a:rPr lang="fr-FR" dirty="0"/>
              <a:t>La mention des « lettres pour les synagogues de Damas » est peu historique, le sanhédrin n’ayant pas pouvoir en dehors de Jérusalem.</a:t>
            </a:r>
          </a:p>
          <a:p>
            <a:pPr marL="742950" lvl="1" indent="-285750">
              <a:buFont typeface="Courier New" panose="02070309020205020404" pitchFamily="49" charset="0"/>
              <a:buChar char="o"/>
            </a:pPr>
            <a:r>
              <a:rPr lang="fr-FR" dirty="0"/>
              <a:t>Damas est une ville prospère, comptant une nombreuse communauté juive. </a:t>
            </a:r>
            <a:r>
              <a:rPr lang="fr-FR" sz="1800" kern="100" dirty="0">
                <a:effectLst/>
                <a:ea typeface="Calibri" panose="020F0502020204030204" pitchFamily="34" charset="0"/>
                <a:cs typeface="Times New Roman" panose="02020603050405020304" pitchFamily="18" charset="0"/>
              </a:rPr>
              <a:t>C’est une ville de riche artisanat : étoffes damassées, glaives damasquins, armures damasquinées...La cité protégée par des murailles est traversée par la via recta, la voie droite sur 2km, qu’</a:t>
            </a:r>
            <a:r>
              <a:rPr lang="fr-FR" sz="1800" kern="100" dirty="0" err="1">
                <a:effectLst/>
                <a:ea typeface="Calibri" panose="020F0502020204030204" pitchFamily="34" charset="0"/>
                <a:cs typeface="Times New Roman" panose="02020603050405020304" pitchFamily="18" charset="0"/>
              </a:rPr>
              <a:t>Ananie</a:t>
            </a:r>
            <a:r>
              <a:rPr lang="fr-FR" sz="1800" kern="100" dirty="0">
                <a:effectLst/>
                <a:ea typeface="Calibri" panose="020F0502020204030204" pitchFamily="34" charset="0"/>
                <a:cs typeface="Times New Roman" panose="02020603050405020304" pitchFamily="18" charset="0"/>
              </a:rPr>
              <a:t> va emprunter pour aller à la rencontre de Paul.</a:t>
            </a:r>
          </a:p>
        </p:txBody>
      </p:sp>
      <p:sp>
        <p:nvSpPr>
          <p:cNvPr id="4" name="ZoneTexte 3">
            <a:extLst>
              <a:ext uri="{FF2B5EF4-FFF2-40B4-BE49-F238E27FC236}">
                <a16:creationId xmlns:a16="http://schemas.microsoft.com/office/drawing/2014/main" id="{2BFA6705-ADBB-62D5-3590-72DF1CA1A041}"/>
              </a:ext>
            </a:extLst>
          </p:cNvPr>
          <p:cNvSpPr txBox="1"/>
          <p:nvPr/>
        </p:nvSpPr>
        <p:spPr>
          <a:xfrm>
            <a:off x="3225114" y="3746487"/>
            <a:ext cx="8637372" cy="2308324"/>
          </a:xfrm>
          <a:prstGeom prst="rect">
            <a:avLst/>
          </a:prstGeom>
          <a:noFill/>
        </p:spPr>
        <p:txBody>
          <a:bodyPr wrap="square" rtlCol="0">
            <a:spAutoFit/>
          </a:bodyPr>
          <a:lstStyle/>
          <a:p>
            <a:pPr marL="285750" indent="-285750">
              <a:buFont typeface="Wingdings" pitchFamily="2" charset="2"/>
              <a:buChar char="ü"/>
            </a:pPr>
            <a:r>
              <a:rPr lang="fr-FR" dirty="0"/>
              <a:t>Un récit fondateur, narré à trois reprises dans les actes.</a:t>
            </a:r>
          </a:p>
          <a:p>
            <a:pPr marL="742950" lvl="1" indent="-285750">
              <a:buFont typeface="Courier New" panose="02070309020205020404" pitchFamily="49" charset="0"/>
              <a:buChar char="o"/>
            </a:pPr>
            <a:r>
              <a:rPr lang="fr-FR" dirty="0"/>
              <a:t>En 5, un récit à la 3</a:t>
            </a:r>
            <a:r>
              <a:rPr lang="fr-FR" baseline="30000" dirty="0"/>
              <a:t>ème</a:t>
            </a:r>
            <a:r>
              <a:rPr lang="fr-FR" dirty="0"/>
              <a:t> personne.</a:t>
            </a:r>
            <a:endParaRPr lang="fr-FR" sz="1800" kern="100" dirty="0">
              <a:effectLst/>
              <a:ea typeface="Calibri" panose="020F0502020204030204" pitchFamily="34" charset="0"/>
              <a:cs typeface="Times New Roman" panose="02020603050405020304" pitchFamily="18" charset="0"/>
            </a:endParaRPr>
          </a:p>
          <a:p>
            <a:pPr marL="742950" lvl="1" indent="-285750">
              <a:buFont typeface="Courier New" panose="02070309020205020404" pitchFamily="49" charset="0"/>
              <a:buChar char="o"/>
            </a:pPr>
            <a:r>
              <a:rPr lang="fr-FR" sz="1800" kern="100" dirty="0">
                <a:effectLst/>
                <a:ea typeface="Calibri" panose="020F0502020204030204" pitchFamily="34" charset="0"/>
                <a:cs typeface="Times New Roman" panose="02020603050405020304" pitchFamily="18" charset="0"/>
              </a:rPr>
              <a:t>Plus loin, le récit est le fait de Paul lui-même, qui parle alors en « je »</a:t>
            </a:r>
          </a:p>
          <a:p>
            <a:pPr marL="1200150" lvl="2" indent="-285750">
              <a:buFont typeface="Wingdings" pitchFamily="2" charset="2"/>
              <a:buChar char="q"/>
            </a:pPr>
            <a:r>
              <a:rPr lang="fr-FR" kern="100" dirty="0">
                <a:effectLst/>
                <a:ea typeface="Calibri" panose="020F0502020204030204" pitchFamily="34" charset="0"/>
                <a:cs typeface="Times New Roman" panose="02020603050405020304" pitchFamily="18" charset="0"/>
              </a:rPr>
              <a:t>en Actes 22, 3-16 Paul s’adresse au peuple de Jérusalem, qu’il veut convaincre de sa fidélité à la tradition. </a:t>
            </a:r>
          </a:p>
          <a:p>
            <a:pPr marL="1200150" lvl="2" indent="-285750">
              <a:buFont typeface="Wingdings" pitchFamily="2" charset="2"/>
              <a:buChar char="q"/>
            </a:pPr>
            <a:r>
              <a:rPr lang="fr-FR" sz="1800" kern="100" dirty="0">
                <a:ea typeface="Calibri" panose="020F0502020204030204" pitchFamily="34" charset="0"/>
                <a:cs typeface="Times New Roman" panose="02020603050405020304" pitchFamily="18" charset="0"/>
              </a:rPr>
              <a:t>En Actes, </a:t>
            </a:r>
            <a:r>
              <a:rPr lang="fr-FR" sz="1800" kern="100" dirty="0">
                <a:effectLst/>
                <a:ea typeface="Calibri" panose="020F0502020204030204" pitchFamily="34" charset="0"/>
                <a:cs typeface="Times New Roman" panose="02020603050405020304" pitchFamily="18" charset="0"/>
              </a:rPr>
              <a:t>26, 9-18.devant le roi Agrippa, à la demande de </a:t>
            </a:r>
            <a:r>
              <a:rPr lang="fr-FR" sz="1800" kern="100" dirty="0" err="1">
                <a:effectLst/>
                <a:ea typeface="Calibri" panose="020F0502020204030204" pitchFamily="34" charset="0"/>
                <a:cs typeface="Times New Roman" panose="02020603050405020304" pitchFamily="18" charset="0"/>
              </a:rPr>
              <a:t>Festus</a:t>
            </a:r>
            <a:r>
              <a:rPr lang="fr-FR" sz="1800" kern="100" dirty="0">
                <a:effectLst/>
                <a:ea typeface="Calibri" panose="020F0502020204030204" pitchFamily="34" charset="0"/>
                <a:cs typeface="Times New Roman" panose="02020603050405020304" pitchFamily="18" charset="0"/>
              </a:rPr>
              <a:t>, le procurateur de Judée pour prouver son innocence.</a:t>
            </a:r>
          </a:p>
          <a:p>
            <a:pPr marL="742950" lvl="1" indent="-285750">
              <a:buFont typeface="Courier New" panose="02070309020205020404" pitchFamily="49" charset="0"/>
              <a:buChar char="o"/>
            </a:pPr>
            <a:r>
              <a:rPr lang="fr-FR" dirty="0"/>
              <a:t>Une autre présentation est faite dans l’Epître aux Galates. (1, 13-18)</a:t>
            </a:r>
          </a:p>
        </p:txBody>
      </p:sp>
      <p:pic>
        <p:nvPicPr>
          <p:cNvPr id="3074" name="Picture 2">
            <a:extLst>
              <a:ext uri="{FF2B5EF4-FFF2-40B4-BE49-F238E27FC236}">
                <a16:creationId xmlns:a16="http://schemas.microsoft.com/office/drawing/2014/main" id="{A8D892E1-C111-7D60-70B9-79D9A8FAD1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206" y="1210275"/>
            <a:ext cx="3175000" cy="4165600"/>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2A397596-BE17-266A-2A25-931D8FC1128B}"/>
              </a:ext>
            </a:extLst>
          </p:cNvPr>
          <p:cNvSpPr txBox="1"/>
          <p:nvPr/>
        </p:nvSpPr>
        <p:spPr>
          <a:xfrm>
            <a:off x="1087395" y="5572897"/>
            <a:ext cx="2409567" cy="369332"/>
          </a:xfrm>
          <a:prstGeom prst="rect">
            <a:avLst/>
          </a:prstGeom>
          <a:noFill/>
        </p:spPr>
        <p:txBody>
          <a:bodyPr wrap="square" rtlCol="0">
            <a:spAutoFit/>
          </a:bodyPr>
          <a:lstStyle/>
          <a:p>
            <a:r>
              <a:rPr lang="fr-FR" dirty="0"/>
              <a:t>Le Caravage</a:t>
            </a:r>
          </a:p>
        </p:txBody>
      </p:sp>
    </p:spTree>
    <p:extLst>
      <p:ext uri="{BB962C8B-B14F-4D97-AF65-F5344CB8AC3E}">
        <p14:creationId xmlns:p14="http://schemas.microsoft.com/office/powerpoint/2010/main" val="619877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459DDF6-CB77-C388-46EA-85DF65225789}"/>
              </a:ext>
            </a:extLst>
          </p:cNvPr>
          <p:cNvSpPr txBox="1"/>
          <p:nvPr/>
        </p:nvSpPr>
        <p:spPr>
          <a:xfrm>
            <a:off x="6096000" y="104503"/>
            <a:ext cx="5882640" cy="369332"/>
          </a:xfrm>
          <a:prstGeom prst="rect">
            <a:avLst/>
          </a:prstGeom>
          <a:noFill/>
        </p:spPr>
        <p:txBody>
          <a:bodyPr wrap="square" rtlCol="0">
            <a:spAutoFit/>
          </a:bodyPr>
          <a:lstStyle/>
          <a:p>
            <a:pPr algn="r"/>
            <a:r>
              <a:rPr lang="fr-FR" b="1" dirty="0"/>
              <a:t>La vocation de Saül, 5, 1-18</a:t>
            </a:r>
          </a:p>
        </p:txBody>
      </p:sp>
      <p:sp>
        <p:nvSpPr>
          <p:cNvPr id="4" name="ZoneTexte 3">
            <a:extLst>
              <a:ext uri="{FF2B5EF4-FFF2-40B4-BE49-F238E27FC236}">
                <a16:creationId xmlns:a16="http://schemas.microsoft.com/office/drawing/2014/main" id="{DD12AC1E-D2F1-7D74-01CC-CCA341B9BDBF}"/>
              </a:ext>
            </a:extLst>
          </p:cNvPr>
          <p:cNvSpPr txBox="1"/>
          <p:nvPr/>
        </p:nvSpPr>
        <p:spPr>
          <a:xfrm>
            <a:off x="3049030" y="474345"/>
            <a:ext cx="8929610" cy="5909310"/>
          </a:xfrm>
          <a:prstGeom prst="rect">
            <a:avLst/>
          </a:prstGeom>
          <a:noFill/>
        </p:spPr>
        <p:txBody>
          <a:bodyPr wrap="square">
            <a:spAutoFit/>
          </a:bodyPr>
          <a:lstStyle/>
          <a:p>
            <a:pPr marL="285750" indent="-285750" algn="just">
              <a:buFont typeface="Wingdings" pitchFamily="2" charset="2"/>
              <a:buChar char="ü"/>
              <a:tabLst>
                <a:tab pos="1931670" algn="l"/>
              </a:tabLst>
            </a:pPr>
            <a:r>
              <a:rPr lang="fr-FR" sz="1800" kern="100" dirty="0">
                <a:effectLst/>
                <a:ea typeface="Calibri" panose="020F0502020204030204" pitchFamily="34" charset="0"/>
                <a:cs typeface="Times New Roman" panose="02020603050405020304" pitchFamily="18" charset="0"/>
              </a:rPr>
              <a:t>Le récit rend Jésus présent à Paul à travers la lumière et sa voix... « </a:t>
            </a:r>
            <a:r>
              <a:rPr lang="fr-FR" sz="1800" kern="100" dirty="0">
                <a:solidFill>
                  <a:srgbClr val="0070C0"/>
                </a:solidFill>
                <a:effectLst/>
                <a:ea typeface="Calibri" panose="020F0502020204030204" pitchFamily="34" charset="0"/>
                <a:cs typeface="Times New Roman" panose="02020603050405020304" pitchFamily="18" charset="0"/>
              </a:rPr>
              <a:t>Je suis Jésus que tu persécutes </a:t>
            </a:r>
            <a:r>
              <a:rPr lang="fr-FR" sz="1800" kern="100" dirty="0">
                <a:effectLst/>
                <a:ea typeface="Calibri" panose="020F0502020204030204" pitchFamily="34" charset="0"/>
                <a:cs typeface="Times New Roman" panose="02020603050405020304" pitchFamily="18" charset="0"/>
              </a:rPr>
              <a:t>» ...Paul n’a pas personnellement persécuté Jésus, mais l’Église naissante. C’est dire que Jésus se rend présent aux persécutés. </a:t>
            </a:r>
          </a:p>
          <a:p>
            <a:pPr marL="285750" indent="-285750" algn="just">
              <a:buFont typeface="Wingdings" pitchFamily="2" charset="2"/>
              <a:buChar char="ü"/>
              <a:tabLst>
                <a:tab pos="1931670" algn="l"/>
              </a:tabLst>
            </a:pPr>
            <a:r>
              <a:rPr lang="fr-FR" sz="1800" kern="100" dirty="0">
                <a:effectLst/>
                <a:ea typeface="Calibri" panose="020F0502020204030204" pitchFamily="34" charset="0"/>
                <a:cs typeface="Times New Roman" panose="02020603050405020304" pitchFamily="18" charset="0"/>
              </a:rPr>
              <a:t>Paul, devenu aveugle, est conduit à Damas par ses compagnons. Lui qui était dans la maîtrise doit se laisser conduire par ceux qu’il conduisait...Saül est « retourné », vaincu, soumis à une volonté qu’il suit docilement. Comme il le dit dans l’épître aux Philippiens, il est « </a:t>
            </a:r>
            <a:r>
              <a:rPr lang="fr-FR" sz="1800" kern="100" dirty="0">
                <a:solidFill>
                  <a:srgbClr val="0070C0"/>
                </a:solidFill>
                <a:effectLst/>
                <a:ea typeface="Calibri" panose="020F0502020204030204" pitchFamily="34" charset="0"/>
                <a:cs typeface="Times New Roman" panose="02020603050405020304" pitchFamily="18" charset="0"/>
              </a:rPr>
              <a:t>saisi par le Christ </a:t>
            </a:r>
            <a:r>
              <a:rPr lang="fr-FR" sz="1800" kern="100" dirty="0">
                <a:effectLst/>
                <a:ea typeface="Calibri" panose="020F0502020204030204" pitchFamily="34" charset="0"/>
                <a:cs typeface="Times New Roman" panose="02020603050405020304" pitchFamily="18" charset="0"/>
              </a:rPr>
              <a:t>» (Ph, 3,12). </a:t>
            </a:r>
          </a:p>
          <a:p>
            <a:pPr marL="285750" indent="-285750" algn="just">
              <a:buFont typeface="Wingdings" pitchFamily="2" charset="2"/>
              <a:buChar char="ü"/>
              <a:tabLst>
                <a:tab pos="1931670" algn="l"/>
              </a:tabLst>
            </a:pPr>
            <a:r>
              <a:rPr lang="fr-FR" sz="1800" kern="100" dirty="0">
                <a:effectLst/>
                <a:ea typeface="Calibri" panose="020F0502020204030204" pitchFamily="34" charset="0"/>
                <a:cs typeface="Times New Roman" panose="02020603050405020304" pitchFamily="18" charset="0"/>
              </a:rPr>
              <a:t>Il va être aveugle trois jours, plongé dans les ténèbres, une sorte de mort, avant de revenir à la lumière, à la vie, comme un homme nouveau...C’est là une expérience mystique, </a:t>
            </a:r>
            <a:r>
              <a:rPr lang="fr-FR" sz="1800" kern="100" dirty="0" err="1">
                <a:effectLst/>
                <a:ea typeface="Calibri" panose="020F0502020204030204" pitchFamily="34" charset="0"/>
                <a:cs typeface="Times New Roman" panose="02020603050405020304" pitchFamily="18" charset="0"/>
              </a:rPr>
              <a:t>originée</a:t>
            </a:r>
            <a:r>
              <a:rPr lang="fr-FR" sz="1800" kern="100" dirty="0">
                <a:effectLst/>
                <a:ea typeface="Calibri" panose="020F0502020204030204" pitchFamily="34" charset="0"/>
                <a:cs typeface="Times New Roman" panose="02020603050405020304" pitchFamily="18" charset="0"/>
              </a:rPr>
              <a:t> dans une voix intérieure, comme pour Abraham, Moïse ou Samuel. Au « </a:t>
            </a:r>
            <a:r>
              <a:rPr lang="fr-FR" sz="1800" kern="100" dirty="0">
                <a:solidFill>
                  <a:srgbClr val="0070C0"/>
                </a:solidFill>
                <a:effectLst/>
                <a:ea typeface="Calibri" panose="020F0502020204030204" pitchFamily="34" charset="0"/>
                <a:cs typeface="Times New Roman" panose="02020603050405020304" pitchFamily="18" charset="0"/>
              </a:rPr>
              <a:t>Samuel, Samuel </a:t>
            </a:r>
            <a:r>
              <a:rPr lang="fr-FR" sz="1800" kern="100" dirty="0">
                <a:effectLst/>
                <a:ea typeface="Calibri" panose="020F0502020204030204" pitchFamily="34" charset="0"/>
                <a:cs typeface="Times New Roman" panose="02020603050405020304" pitchFamily="18" charset="0"/>
              </a:rPr>
              <a:t>» du livre des rois, fait écho ici l’appel « </a:t>
            </a:r>
            <a:r>
              <a:rPr lang="fr-FR" sz="1800" kern="100" dirty="0">
                <a:solidFill>
                  <a:srgbClr val="0070C0"/>
                </a:solidFill>
                <a:effectLst/>
                <a:ea typeface="Calibri" panose="020F0502020204030204" pitchFamily="34" charset="0"/>
                <a:cs typeface="Times New Roman" panose="02020603050405020304" pitchFamily="18" charset="0"/>
              </a:rPr>
              <a:t>Saül, Saül... </a:t>
            </a:r>
            <a:r>
              <a:rPr lang="fr-FR" sz="1800" kern="100" dirty="0">
                <a:effectLst/>
                <a:ea typeface="Calibri" panose="020F0502020204030204" pitchFamily="34" charset="0"/>
                <a:cs typeface="Times New Roman" panose="02020603050405020304" pitchFamily="18" charset="0"/>
              </a:rPr>
              <a:t>». La lumière est révélation de la gloire de Dieu. Mais ce passage de la nuit à la lumière est plutôt le fait du chroniqueur. Saint Paul n'y fait pas allusion personnellement.</a:t>
            </a:r>
          </a:p>
          <a:p>
            <a:pPr marL="285750" indent="-285750" algn="just">
              <a:buFont typeface="Wingdings" pitchFamily="2" charset="2"/>
              <a:buChar char="ü"/>
              <a:tabLst>
                <a:tab pos="1931670" algn="l"/>
              </a:tabLst>
            </a:pPr>
            <a:r>
              <a:rPr lang="fr-FR" sz="1800" dirty="0">
                <a:effectLst/>
                <a:ea typeface="Calibri" panose="020F0502020204030204" pitchFamily="34" charset="0"/>
                <a:cs typeface="Times New Roman" panose="02020603050405020304" pitchFamily="18" charset="0"/>
              </a:rPr>
              <a:t>On parle bien de la vocation de Paul, et non de sa conversion puisqu’il ne change pas de religion, mais va en trouver l’accomplissement dans la reconnaissance de Jésus ressuscité.</a:t>
            </a:r>
          </a:p>
          <a:p>
            <a:pPr marL="285750" indent="-285750" algn="just">
              <a:buFont typeface="Wingdings" pitchFamily="2" charset="2"/>
              <a:buChar char="ü"/>
              <a:tabLst>
                <a:tab pos="1931670" algn="l"/>
              </a:tabLst>
            </a:pPr>
            <a:r>
              <a:rPr lang="fr-FR" sz="1800" dirty="0">
                <a:effectLst/>
                <a:ea typeface="Calibri" panose="020F0502020204030204" pitchFamily="34" charset="0"/>
                <a:cs typeface="Times New Roman" panose="02020603050405020304" pitchFamily="18" charset="0"/>
              </a:rPr>
              <a:t> Ce retournement est aussi un fruit de la demande de pardon d’Etienne. Saint Luc est le seul à rapporter la demande de pardon à la croix et lors du martyr d’Etienne. St Luc est marqué  « par la logique du pardon... » « </a:t>
            </a:r>
            <a:r>
              <a:rPr lang="fr-FR" sz="1800" dirty="0">
                <a:solidFill>
                  <a:srgbClr val="0070C0"/>
                </a:solidFill>
                <a:effectLst/>
                <a:ea typeface="Calibri" panose="020F0502020204030204" pitchFamily="34" charset="0"/>
                <a:cs typeface="Times New Roman" panose="02020603050405020304" pitchFamily="18" charset="0"/>
              </a:rPr>
              <a:t>A nous de retenir la leçon : une seule chose peut changer le cœur des hommes. C’est le spectacle de ceux qui savent pardonner. En les voyant, on peut se laisser toucher et changer d’attitude : devenir comme des agneaux et non comme des loups.</a:t>
            </a:r>
            <a:r>
              <a:rPr lang="fr-FR" sz="1800" dirty="0">
                <a:effectLst/>
                <a:ea typeface="Calibri" panose="020F0502020204030204" pitchFamily="34" charset="0"/>
                <a:cs typeface="Times New Roman" panose="02020603050405020304" pitchFamily="18" charset="0"/>
              </a:rPr>
              <a:t> » (Marie Noëlle </a:t>
            </a:r>
            <a:r>
              <a:rPr lang="fr-FR" sz="1800" dirty="0" err="1">
                <a:effectLst/>
                <a:ea typeface="Calibri" panose="020F0502020204030204" pitchFamily="34" charset="0"/>
                <a:cs typeface="Times New Roman" panose="02020603050405020304" pitchFamily="18" charset="0"/>
              </a:rPr>
              <a:t>Thabut</a:t>
            </a:r>
            <a:r>
              <a:rPr lang="fr-FR" sz="1800" dirty="0">
                <a:effectLst/>
                <a:ea typeface="Calibri" panose="020F0502020204030204" pitchFamily="34" charset="0"/>
                <a:cs typeface="Times New Roman" panose="02020603050405020304" pitchFamily="18" charset="0"/>
              </a:rPr>
              <a:t>). </a:t>
            </a:r>
            <a:endParaRPr lang="fr-FR" sz="1800" kern="100" dirty="0">
              <a:effectLst/>
              <a:ea typeface="Calibri" panose="020F0502020204030204" pitchFamily="34" charset="0"/>
              <a:cs typeface="Times New Roman" panose="02020603050405020304" pitchFamily="18" charset="0"/>
            </a:endParaRPr>
          </a:p>
        </p:txBody>
      </p:sp>
      <p:pic>
        <p:nvPicPr>
          <p:cNvPr id="4098" name="Picture 2" descr="La conversion de Saint Paul dans la Bible - Église catholique en France">
            <a:extLst>
              <a:ext uri="{FF2B5EF4-FFF2-40B4-BE49-F238E27FC236}">
                <a16:creationId xmlns:a16="http://schemas.microsoft.com/office/drawing/2014/main" id="{16CEA4EE-F039-3D13-5E09-70A69CB78B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3014791" cy="3027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3899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AA36E31-DC79-1F52-2D51-68929504CC91}"/>
              </a:ext>
            </a:extLst>
          </p:cNvPr>
          <p:cNvSpPr txBox="1"/>
          <p:nvPr/>
        </p:nvSpPr>
        <p:spPr>
          <a:xfrm>
            <a:off x="6096000" y="104503"/>
            <a:ext cx="5882640" cy="369332"/>
          </a:xfrm>
          <a:prstGeom prst="rect">
            <a:avLst/>
          </a:prstGeom>
          <a:noFill/>
        </p:spPr>
        <p:txBody>
          <a:bodyPr wrap="square" rtlCol="0">
            <a:spAutoFit/>
          </a:bodyPr>
          <a:lstStyle/>
          <a:p>
            <a:pPr algn="r"/>
            <a:r>
              <a:rPr lang="fr-FR" b="1" dirty="0"/>
              <a:t>La vocation de Saül, 5, 1-18</a:t>
            </a:r>
          </a:p>
        </p:txBody>
      </p:sp>
      <p:sp>
        <p:nvSpPr>
          <p:cNvPr id="4" name="ZoneTexte 3">
            <a:extLst>
              <a:ext uri="{FF2B5EF4-FFF2-40B4-BE49-F238E27FC236}">
                <a16:creationId xmlns:a16="http://schemas.microsoft.com/office/drawing/2014/main" id="{2F78356B-3E39-B394-4991-817F9A73BE68}"/>
              </a:ext>
            </a:extLst>
          </p:cNvPr>
          <p:cNvSpPr txBox="1"/>
          <p:nvPr/>
        </p:nvSpPr>
        <p:spPr>
          <a:xfrm>
            <a:off x="4757351" y="567188"/>
            <a:ext cx="7011223" cy="6186309"/>
          </a:xfrm>
          <a:prstGeom prst="rect">
            <a:avLst/>
          </a:prstGeom>
          <a:noFill/>
        </p:spPr>
        <p:txBody>
          <a:bodyPr wrap="square">
            <a:spAutoFit/>
          </a:bodyPr>
          <a:lstStyle/>
          <a:p>
            <a:pPr marL="285750" indent="-285750" algn="just">
              <a:buFont typeface="Wingdings" pitchFamily="2" charset="2"/>
              <a:buChar char="ü"/>
              <a:tabLst>
                <a:tab pos="1931670" algn="l"/>
              </a:tabLst>
            </a:pPr>
            <a:r>
              <a:rPr lang="fr-FR" sz="1800" kern="100" dirty="0">
                <a:effectLst/>
                <a:ea typeface="Calibri" panose="020F0502020204030204" pitchFamily="34" charset="0"/>
                <a:cs typeface="Times New Roman" panose="02020603050405020304" pitchFamily="18" charset="0"/>
              </a:rPr>
              <a:t>Entre alors </a:t>
            </a:r>
            <a:r>
              <a:rPr lang="fr-FR" sz="1800" kern="100" dirty="0" err="1">
                <a:effectLst/>
                <a:ea typeface="Calibri" panose="020F0502020204030204" pitchFamily="34" charset="0"/>
                <a:cs typeface="Times New Roman" panose="02020603050405020304" pitchFamily="18" charset="0"/>
              </a:rPr>
              <a:t>Ananie</a:t>
            </a:r>
            <a:r>
              <a:rPr lang="fr-FR" sz="1800" kern="100" dirty="0">
                <a:effectLst/>
                <a:ea typeface="Calibri" panose="020F0502020204030204" pitchFamily="34" charset="0"/>
                <a:cs typeface="Times New Roman" panose="02020603050405020304" pitchFamily="18" charset="0"/>
              </a:rPr>
              <a:t>, un disciple de Jésus, médiation de l’Église. Il faut noter sa réticence à obéir au Seigneur, comme Pierre sera réticent à rencontrer Corneille, alors que Paul, plus spontanément, a obéi à Jésus. Une mise en garde, en quelque sorte de Luc, à la première église, tentée de se fermer aux nouveaux venus.</a:t>
            </a:r>
          </a:p>
          <a:p>
            <a:pPr marL="285750" indent="-285750" algn="just">
              <a:buFont typeface="Wingdings" pitchFamily="2" charset="2"/>
              <a:buChar char="ü"/>
              <a:tabLst>
                <a:tab pos="1931670" algn="l"/>
              </a:tabLst>
            </a:pPr>
            <a:r>
              <a:rPr lang="fr-FR" sz="1800" kern="100" dirty="0">
                <a:effectLst/>
                <a:ea typeface="Calibri" panose="020F0502020204030204" pitchFamily="34" charset="0"/>
                <a:cs typeface="Times New Roman" panose="02020603050405020304" pitchFamily="18" charset="0"/>
              </a:rPr>
              <a:t>   </a:t>
            </a:r>
            <a:r>
              <a:rPr lang="fr-FR" kern="100" dirty="0">
                <a:ea typeface="Calibri" panose="020F0502020204030204" pitchFamily="34" charset="0"/>
                <a:cs typeface="Times New Roman" panose="02020603050405020304" pitchFamily="18" charset="0"/>
              </a:rPr>
              <a:t>Le Seigneur</a:t>
            </a:r>
            <a:r>
              <a:rPr lang="fr-FR" sz="1800" kern="100" dirty="0">
                <a:effectLst/>
                <a:ea typeface="Calibri" panose="020F0502020204030204" pitchFamily="34" charset="0"/>
                <a:cs typeface="Times New Roman" panose="02020603050405020304" pitchFamily="18" charset="0"/>
              </a:rPr>
              <a:t> insiste alors « </a:t>
            </a:r>
            <a:r>
              <a:rPr lang="fr-FR" sz="1800" kern="100" dirty="0">
                <a:solidFill>
                  <a:srgbClr val="0070C0"/>
                </a:solidFill>
                <a:effectLst/>
                <a:ea typeface="Calibri" panose="020F0502020204030204" pitchFamily="34" charset="0"/>
                <a:cs typeface="Times New Roman" panose="02020603050405020304" pitchFamily="18" charset="0"/>
              </a:rPr>
              <a:t>Va car cet homme m’est un instrument de choix pour porter mon nom devant les nations païennes, les rois et les Israélites. </a:t>
            </a:r>
            <a:r>
              <a:rPr lang="fr-FR" sz="1800" kern="100" dirty="0">
                <a:effectLst/>
                <a:ea typeface="Calibri" panose="020F0502020204030204" pitchFamily="34" charset="0"/>
                <a:cs typeface="Times New Roman" panose="02020603050405020304" pitchFamily="18" charset="0"/>
              </a:rPr>
              <a:t>». L’énumération est importante. Paul annoncera Jésus aux rois, comme à Agrippa au chapitre 26, et se tournera vers les païens, mais en commençant toujours par les israélites, jusqu’à la fin des actes, en recevant les juifs à Rome...Dans la mission confiée par le Christ, néanmoins, les nations païennes viennent en premier. A partir de là commence une distribution de la mission entre Pierre qui va surtout se consacrer aux juifs et Paul...</a:t>
            </a:r>
          </a:p>
          <a:p>
            <a:pPr marL="285750" indent="-285750" algn="just">
              <a:buFont typeface="Wingdings" pitchFamily="2" charset="2"/>
              <a:buChar char="ü"/>
              <a:tabLst>
                <a:tab pos="1931670" algn="l"/>
              </a:tabLst>
            </a:pPr>
            <a:r>
              <a:rPr lang="fr-FR" sz="1800" kern="100" dirty="0">
                <a:effectLst/>
                <a:ea typeface="Calibri" panose="020F0502020204030204" pitchFamily="34" charset="0"/>
                <a:cs typeface="Times New Roman" panose="02020603050405020304" pitchFamily="18" charset="0"/>
              </a:rPr>
              <a:t>   Une élection, donc, qui n’est jamais un privilège, mais l’appel à une mission pour le salut. </a:t>
            </a:r>
            <a:r>
              <a:rPr lang="fr-FR" sz="1800" kern="100" dirty="0" err="1">
                <a:effectLst/>
                <a:ea typeface="Calibri" panose="020F0502020204030204" pitchFamily="34" charset="0"/>
                <a:cs typeface="Times New Roman" panose="02020603050405020304" pitchFamily="18" charset="0"/>
              </a:rPr>
              <a:t>Ananie</a:t>
            </a:r>
            <a:r>
              <a:rPr lang="fr-FR" sz="1800" kern="100" dirty="0">
                <a:effectLst/>
                <a:ea typeface="Calibri" panose="020F0502020204030204" pitchFamily="34" charset="0"/>
                <a:cs typeface="Times New Roman" panose="02020603050405020304" pitchFamily="18" charset="0"/>
              </a:rPr>
              <a:t> va alors imposer les mains à Paul et c’est en quelque sorte la pentecôte de Paul. Les écailles tombent de ses yeux, comme dans le livre de Tobie, et il retrouve la vue...Il est intégré dans la communauté, </a:t>
            </a:r>
            <a:r>
              <a:rPr lang="fr-FR" sz="1800" kern="100" dirty="0" err="1">
                <a:effectLst/>
                <a:ea typeface="Calibri" panose="020F0502020204030204" pitchFamily="34" charset="0"/>
                <a:cs typeface="Times New Roman" panose="02020603050405020304" pitchFamily="18" charset="0"/>
              </a:rPr>
              <a:t>Ananie</a:t>
            </a:r>
            <a:r>
              <a:rPr lang="fr-FR" sz="1800" kern="100" dirty="0">
                <a:effectLst/>
                <a:ea typeface="Calibri" panose="020F0502020204030204" pitchFamily="34" charset="0"/>
                <a:cs typeface="Times New Roman" panose="02020603050405020304" pitchFamily="18" charset="0"/>
              </a:rPr>
              <a:t> l’appelle « </a:t>
            </a:r>
            <a:r>
              <a:rPr lang="fr-FR" sz="1800" kern="100" dirty="0">
                <a:solidFill>
                  <a:srgbClr val="0070C0"/>
                </a:solidFill>
                <a:effectLst/>
                <a:ea typeface="Calibri" panose="020F0502020204030204" pitchFamily="34" charset="0"/>
                <a:cs typeface="Times New Roman" panose="02020603050405020304" pitchFamily="18" charset="0"/>
              </a:rPr>
              <a:t>frère</a:t>
            </a:r>
            <a:r>
              <a:rPr lang="fr-FR" sz="1800" kern="100" dirty="0">
                <a:effectLst/>
                <a:ea typeface="Calibri" panose="020F0502020204030204" pitchFamily="34" charset="0"/>
                <a:cs typeface="Times New Roman" panose="02020603050405020304" pitchFamily="18" charset="0"/>
              </a:rPr>
              <a:t> » et le baptise. « </a:t>
            </a:r>
            <a:r>
              <a:rPr lang="fr-FR" sz="1800" kern="100" dirty="0">
                <a:solidFill>
                  <a:srgbClr val="0070C0"/>
                </a:solidFill>
                <a:effectLst/>
                <a:ea typeface="Calibri" panose="020F0502020204030204" pitchFamily="34" charset="0"/>
                <a:cs typeface="Times New Roman" panose="02020603050405020304" pitchFamily="18" charset="0"/>
              </a:rPr>
              <a:t>Il prit de la nourriture et les forces lui revinrent. </a:t>
            </a:r>
            <a:r>
              <a:rPr lang="fr-FR" sz="1800" kern="100" dirty="0">
                <a:effectLst/>
                <a:ea typeface="Calibri" panose="020F0502020204030204" pitchFamily="34" charset="0"/>
                <a:cs typeface="Times New Roman" panose="02020603050405020304" pitchFamily="18" charset="0"/>
              </a:rPr>
              <a:t>». Il s’agit certes de nourriture ordinaire pour reconstituer ses forces, mais on peut aussi entendre une évocation du pain eucharistique. </a:t>
            </a:r>
          </a:p>
        </p:txBody>
      </p:sp>
      <p:pic>
        <p:nvPicPr>
          <p:cNvPr id="5122" name="Picture 2">
            <a:extLst>
              <a:ext uri="{FF2B5EF4-FFF2-40B4-BE49-F238E27FC236}">
                <a16:creationId xmlns:a16="http://schemas.microsoft.com/office/drawing/2014/main" id="{E6230575-B405-44C5-3F65-B5A8B92755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403" y="567188"/>
            <a:ext cx="3175000" cy="4013200"/>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38ABBF6F-7B97-EAF6-D2F5-45BB4FBBA593}"/>
              </a:ext>
            </a:extLst>
          </p:cNvPr>
          <p:cNvSpPr txBox="1"/>
          <p:nvPr/>
        </p:nvSpPr>
        <p:spPr>
          <a:xfrm>
            <a:off x="1445741" y="4794422"/>
            <a:ext cx="2384854" cy="646331"/>
          </a:xfrm>
          <a:prstGeom prst="rect">
            <a:avLst/>
          </a:prstGeom>
          <a:noFill/>
        </p:spPr>
        <p:txBody>
          <a:bodyPr wrap="square" rtlCol="0">
            <a:spAutoFit/>
          </a:bodyPr>
          <a:lstStyle/>
          <a:p>
            <a:pPr algn="ctr"/>
            <a:r>
              <a:rPr lang="fr-FR" dirty="0"/>
              <a:t>Pietro de Cortona, 1631.</a:t>
            </a:r>
          </a:p>
        </p:txBody>
      </p:sp>
    </p:spTree>
    <p:extLst>
      <p:ext uri="{BB962C8B-B14F-4D97-AF65-F5344CB8AC3E}">
        <p14:creationId xmlns:p14="http://schemas.microsoft.com/office/powerpoint/2010/main" val="2225564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A55BB47-10FE-97DD-8F07-6C946A84E51E}"/>
              </a:ext>
            </a:extLst>
          </p:cNvPr>
          <p:cNvSpPr txBox="1"/>
          <p:nvPr/>
        </p:nvSpPr>
        <p:spPr>
          <a:xfrm>
            <a:off x="6096000" y="104503"/>
            <a:ext cx="5882640" cy="369332"/>
          </a:xfrm>
          <a:prstGeom prst="rect">
            <a:avLst/>
          </a:prstGeom>
          <a:noFill/>
        </p:spPr>
        <p:txBody>
          <a:bodyPr wrap="square" rtlCol="0">
            <a:spAutoFit/>
          </a:bodyPr>
          <a:lstStyle/>
          <a:p>
            <a:pPr algn="r"/>
            <a:r>
              <a:rPr lang="fr-FR" b="1" dirty="0"/>
              <a:t>Que sait-on de Paul avant sa vocation ?</a:t>
            </a:r>
          </a:p>
        </p:txBody>
      </p:sp>
      <p:sp>
        <p:nvSpPr>
          <p:cNvPr id="4" name="ZoneTexte 3">
            <a:extLst>
              <a:ext uri="{FF2B5EF4-FFF2-40B4-BE49-F238E27FC236}">
                <a16:creationId xmlns:a16="http://schemas.microsoft.com/office/drawing/2014/main" id="{A7FE711D-950B-2244-52B5-1D7B5A43345D}"/>
              </a:ext>
            </a:extLst>
          </p:cNvPr>
          <p:cNvSpPr txBox="1"/>
          <p:nvPr/>
        </p:nvSpPr>
        <p:spPr>
          <a:xfrm>
            <a:off x="3867664" y="612845"/>
            <a:ext cx="8110975" cy="5909310"/>
          </a:xfrm>
          <a:prstGeom prst="rect">
            <a:avLst/>
          </a:prstGeom>
          <a:noFill/>
        </p:spPr>
        <p:txBody>
          <a:bodyPr wrap="square">
            <a:spAutoFit/>
          </a:bodyPr>
          <a:lstStyle/>
          <a:p>
            <a:pPr marL="285750" indent="-285750">
              <a:buFont typeface="Wingdings" pitchFamily="2" charset="2"/>
              <a:buChar char="ü"/>
            </a:pPr>
            <a:r>
              <a:rPr lang="fr-FR" sz="1800" kern="100" dirty="0">
                <a:effectLst/>
                <a:ea typeface="Calibri" panose="020F0502020204030204" pitchFamily="34" charset="0"/>
                <a:cs typeface="Times New Roman" panose="02020603050405020304" pitchFamily="18" charset="0"/>
              </a:rPr>
              <a:t>Saül-Paul (Saül est le nom hébreu, Paul son équivalent latin, peut-être reçu dès la naissance en raison de son statut de citoyen romain. Le passage de Saül à Paul se fera à Chypre.) serait né entre 6 et 10 de notre ère. </a:t>
            </a:r>
          </a:p>
          <a:p>
            <a:pPr marL="285750" indent="-285750">
              <a:buFont typeface="Wingdings" pitchFamily="2" charset="2"/>
              <a:buChar char="ü"/>
            </a:pPr>
            <a:r>
              <a:rPr lang="fr-FR" sz="1800" kern="100" dirty="0">
                <a:effectLst/>
                <a:ea typeface="Calibri" panose="020F0502020204030204" pitchFamily="34" charset="0"/>
                <a:cs typeface="Times New Roman" panose="02020603050405020304" pitchFamily="18" charset="0"/>
              </a:rPr>
              <a:t>Il est de Tarse, au pied du Taurus, en Cilicie, dans le sud de la Turquie actuelle. Cette ville fondée par les Hittites a été conquise successivement par les empires environnants. En 64 avant JC, Rome annexe cette ville et en fait la capitale de la Cilicie. Cette ville portuaire de 300 000 habitants connaît le commerce des minerais de fer extraits du Taurus, de la laine des moutons des plaines environnantes et du vin de Cilicie. La prospérité de Tarse est  liée aux textiles, et c’est sans doute en famille que Paul append le métier de fabricant de tentes... Cette ville commerçante connaît aussi une importante vie intellectuelle. C’est le lieu d’une importante école stoïcienne, dont est originaire le philosophe stoïcien </a:t>
            </a:r>
            <a:r>
              <a:rPr lang="fr-FR" sz="1800" kern="100" dirty="0" err="1">
                <a:effectLst/>
                <a:ea typeface="Calibri" panose="020F0502020204030204" pitchFamily="34" charset="0"/>
                <a:cs typeface="Times New Roman" panose="02020603050405020304" pitchFamily="18" charset="0"/>
              </a:rPr>
              <a:t>Athénodore</a:t>
            </a:r>
            <a:r>
              <a:rPr lang="fr-FR" sz="1800" kern="100" dirty="0">
                <a:effectLst/>
                <a:ea typeface="Calibri" panose="020F0502020204030204" pitchFamily="34" charset="0"/>
                <a:cs typeface="Times New Roman" panose="02020603050405020304" pitchFamily="18" charset="0"/>
              </a:rPr>
              <a:t>, le précepteur d’Auguste. Tarse est aussi connue pour être le lieu de la première rencontre entre Cléopâtre et Antoine, en 41 av JC.</a:t>
            </a:r>
          </a:p>
          <a:p>
            <a:pPr marL="285750" indent="-285750" algn="just">
              <a:buFont typeface="Wingdings" pitchFamily="2" charset="2"/>
              <a:buChar char="ü"/>
              <a:tabLst>
                <a:tab pos="1931670" algn="l"/>
              </a:tabLst>
            </a:pPr>
            <a:r>
              <a:rPr lang="fr-FR" sz="1800" kern="100" dirty="0">
                <a:effectLst/>
                <a:ea typeface="Calibri" panose="020F0502020204030204" pitchFamily="34" charset="0"/>
                <a:cs typeface="Times New Roman" panose="02020603050405020304" pitchFamily="18" charset="0"/>
              </a:rPr>
              <a:t>« </a:t>
            </a:r>
            <a:r>
              <a:rPr lang="fr-FR" sz="1800" kern="100" dirty="0">
                <a:solidFill>
                  <a:srgbClr val="0070C0"/>
                </a:solidFill>
                <a:effectLst/>
                <a:ea typeface="Calibri" panose="020F0502020204030204" pitchFamily="34" charset="0"/>
                <a:cs typeface="Times New Roman" panose="02020603050405020304" pitchFamily="18" charset="0"/>
              </a:rPr>
              <a:t>circoncis le 8</a:t>
            </a:r>
            <a:r>
              <a:rPr lang="fr-FR" sz="1800" kern="100" baseline="30000" dirty="0">
                <a:solidFill>
                  <a:srgbClr val="0070C0"/>
                </a:solidFill>
                <a:effectLst/>
                <a:ea typeface="Calibri" panose="020F0502020204030204" pitchFamily="34" charset="0"/>
                <a:cs typeface="Times New Roman" panose="02020603050405020304" pitchFamily="18" charset="0"/>
              </a:rPr>
              <a:t>ème</a:t>
            </a:r>
            <a:r>
              <a:rPr lang="fr-FR" sz="1800" kern="100" dirty="0">
                <a:solidFill>
                  <a:srgbClr val="0070C0"/>
                </a:solidFill>
                <a:effectLst/>
                <a:ea typeface="Calibri" panose="020F0502020204030204" pitchFamily="34" charset="0"/>
                <a:cs typeface="Times New Roman" panose="02020603050405020304" pitchFamily="18" charset="0"/>
              </a:rPr>
              <a:t> jour, de la race d’Israël, de la tribu de Benjamin, Hébreu, fils d’Hébreu ; pour la Loi, pharisien. </a:t>
            </a:r>
            <a:r>
              <a:rPr lang="fr-FR" sz="1800" kern="100" dirty="0">
                <a:effectLst/>
                <a:ea typeface="Calibri" panose="020F0502020204030204" pitchFamily="34" charset="0"/>
                <a:cs typeface="Times New Roman" panose="02020603050405020304" pitchFamily="18" charset="0"/>
              </a:rPr>
              <a:t>» (Ph, 2,5-6). </a:t>
            </a:r>
          </a:p>
          <a:p>
            <a:pPr marL="285750" indent="-285750" algn="just">
              <a:buFont typeface="Wingdings" pitchFamily="2" charset="2"/>
              <a:buChar char="ü"/>
              <a:tabLst>
                <a:tab pos="1931670" algn="l"/>
              </a:tabLst>
            </a:pPr>
            <a:r>
              <a:rPr lang="fr-FR" sz="1800" kern="100" dirty="0">
                <a:effectLst/>
                <a:ea typeface="Calibri" panose="020F0502020204030204" pitchFamily="34" charset="0"/>
                <a:cs typeface="Times New Roman" panose="02020603050405020304" pitchFamily="18" charset="0"/>
              </a:rPr>
              <a:t>Le Père de Paul -sans doute pas le premier dans sa famille- est citoyen romain, tout en étant juif. La citoyenneté romaine se transmet, si, à la naissance d’un fils, le père en fait la déclaration aux autorités. La communauté juive de Tarse est importante et bien fondue dans l’ensemble de la population. </a:t>
            </a:r>
          </a:p>
          <a:p>
            <a:pPr algn="just">
              <a:tabLst>
                <a:tab pos="1931670" algn="l"/>
              </a:tabLst>
            </a:pPr>
            <a:r>
              <a:rPr lang="fr-FR" sz="1800" kern="100" dirty="0">
                <a:effectLst/>
                <a:ea typeface="Calibri" panose="020F0502020204030204" pitchFamily="34" charset="0"/>
                <a:cs typeface="Times New Roman" panose="02020603050405020304" pitchFamily="18" charset="0"/>
              </a:rPr>
              <a:t>   </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a:t>
            </a:r>
            <a:endParaRPr lang="fr-FR" dirty="0"/>
          </a:p>
        </p:txBody>
      </p:sp>
      <p:pic>
        <p:nvPicPr>
          <p:cNvPr id="6146" name="Picture 2">
            <a:extLst>
              <a:ext uri="{FF2B5EF4-FFF2-40B4-BE49-F238E27FC236}">
                <a16:creationId xmlns:a16="http://schemas.microsoft.com/office/drawing/2014/main" id="{6DB86DFE-8CD5-F5D7-A367-A45552FFAA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1" y="720811"/>
            <a:ext cx="3610919" cy="2708189"/>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2F8C47BA-8810-A391-2346-B319390DD4BA}"/>
              </a:ext>
            </a:extLst>
          </p:cNvPr>
          <p:cNvSpPr txBox="1"/>
          <p:nvPr/>
        </p:nvSpPr>
        <p:spPr>
          <a:xfrm>
            <a:off x="1569308" y="3657600"/>
            <a:ext cx="1470454" cy="369332"/>
          </a:xfrm>
          <a:prstGeom prst="rect">
            <a:avLst/>
          </a:prstGeom>
          <a:noFill/>
        </p:spPr>
        <p:txBody>
          <a:bodyPr wrap="square" rtlCol="0">
            <a:spAutoFit/>
          </a:bodyPr>
          <a:lstStyle/>
          <a:p>
            <a:pPr algn="ctr"/>
            <a:r>
              <a:rPr lang="fr-FR" b="1" dirty="0"/>
              <a:t>Tarse.</a:t>
            </a:r>
          </a:p>
        </p:txBody>
      </p:sp>
    </p:spTree>
    <p:extLst>
      <p:ext uri="{BB962C8B-B14F-4D97-AF65-F5344CB8AC3E}">
        <p14:creationId xmlns:p14="http://schemas.microsoft.com/office/powerpoint/2010/main" val="2553753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BFC28B2-0F74-D80D-DE1B-14372C656AF0}"/>
              </a:ext>
            </a:extLst>
          </p:cNvPr>
          <p:cNvSpPr txBox="1"/>
          <p:nvPr/>
        </p:nvSpPr>
        <p:spPr>
          <a:xfrm>
            <a:off x="6096000" y="104503"/>
            <a:ext cx="5882640" cy="369332"/>
          </a:xfrm>
          <a:prstGeom prst="rect">
            <a:avLst/>
          </a:prstGeom>
          <a:noFill/>
        </p:spPr>
        <p:txBody>
          <a:bodyPr wrap="square" rtlCol="0">
            <a:spAutoFit/>
          </a:bodyPr>
          <a:lstStyle/>
          <a:p>
            <a:pPr algn="r"/>
            <a:r>
              <a:rPr lang="fr-FR" b="1" dirty="0"/>
              <a:t>Que sait-on de Paul avant sa vocation ?</a:t>
            </a:r>
          </a:p>
        </p:txBody>
      </p:sp>
      <p:sp>
        <p:nvSpPr>
          <p:cNvPr id="4" name="ZoneTexte 3">
            <a:extLst>
              <a:ext uri="{FF2B5EF4-FFF2-40B4-BE49-F238E27FC236}">
                <a16:creationId xmlns:a16="http://schemas.microsoft.com/office/drawing/2014/main" id="{A2D6F986-2ECF-775B-110D-7B587A7098EE}"/>
              </a:ext>
            </a:extLst>
          </p:cNvPr>
          <p:cNvSpPr txBox="1"/>
          <p:nvPr/>
        </p:nvSpPr>
        <p:spPr>
          <a:xfrm>
            <a:off x="2357051" y="473835"/>
            <a:ext cx="9357153" cy="6186309"/>
          </a:xfrm>
          <a:prstGeom prst="rect">
            <a:avLst/>
          </a:prstGeom>
          <a:noFill/>
        </p:spPr>
        <p:txBody>
          <a:bodyPr wrap="square">
            <a:spAutoFit/>
          </a:bodyPr>
          <a:lstStyle/>
          <a:p>
            <a:pPr marL="285750" indent="-285750" algn="just">
              <a:buFont typeface="Wingdings" pitchFamily="2" charset="2"/>
              <a:buChar char="ü"/>
            </a:pPr>
            <a:r>
              <a:rPr lang="fr-FR" sz="1800" kern="100" dirty="0">
                <a:effectLst/>
                <a:ea typeface="Calibri" panose="020F0502020204030204" pitchFamily="34" charset="0"/>
                <a:cs typeface="Times New Roman" panose="02020603050405020304" pitchFamily="18" charset="0"/>
              </a:rPr>
              <a:t>Comme les enfants de son temps, il commence à étudier à 5 ans, à la synagogue où l’enseignement se fait en grec. Paul découvre donc la Bible dans la Septante</a:t>
            </a:r>
          </a:p>
          <a:p>
            <a:pPr marL="285750" indent="-285750" algn="just">
              <a:buFont typeface="Wingdings" pitchFamily="2" charset="2"/>
              <a:buChar char="ü"/>
            </a:pPr>
            <a:r>
              <a:rPr lang="fr-FR" sz="1800" kern="100" dirty="0">
                <a:effectLst/>
                <a:ea typeface="Calibri" panose="020F0502020204030204" pitchFamily="34" charset="0"/>
                <a:cs typeface="Times New Roman" panose="02020603050405020304" pitchFamily="18" charset="0"/>
              </a:rPr>
              <a:t>Élève brillant, il est envoyé à Jérusalem pour y poursuivre ses études. Il part à 15 ans sans doute, donc en </a:t>
            </a:r>
            <a:r>
              <a:rPr lang="fr-FR" kern="100" dirty="0">
                <a:ea typeface="Calibri" panose="020F0502020204030204" pitchFamily="34" charset="0"/>
                <a:cs typeface="Times New Roman" panose="02020603050405020304" pitchFamily="18" charset="0"/>
              </a:rPr>
              <a:t>18/21</a:t>
            </a:r>
            <a:r>
              <a:rPr lang="fr-FR" sz="1800" kern="100" dirty="0">
                <a:effectLst/>
                <a:ea typeface="Calibri" panose="020F0502020204030204" pitchFamily="34" charset="0"/>
                <a:cs typeface="Times New Roman" panose="02020603050405020304" pitchFamily="18" charset="0"/>
              </a:rPr>
              <a:t>. Luc nous dit qu’il est arrivé à Jérusalem « dès sa prime jeunesse » (</a:t>
            </a:r>
            <a:r>
              <a:rPr lang="fr-FR" sz="1800" kern="100" dirty="0" err="1">
                <a:effectLst/>
                <a:ea typeface="Calibri" panose="020F0502020204030204" pitchFamily="34" charset="0"/>
                <a:cs typeface="Times New Roman" panose="02020603050405020304" pitchFamily="18" charset="0"/>
              </a:rPr>
              <a:t>Ac</a:t>
            </a:r>
            <a:r>
              <a:rPr lang="fr-FR" sz="1800" kern="100" dirty="0">
                <a:effectLst/>
                <a:ea typeface="Calibri" panose="020F0502020204030204" pitchFamily="34" charset="0"/>
                <a:cs typeface="Times New Roman" panose="02020603050405020304" pitchFamily="18" charset="0"/>
              </a:rPr>
              <a:t>, 26,4). Il va se former à l’école de Gamaliel (</a:t>
            </a:r>
            <a:r>
              <a:rPr lang="fr-FR" sz="1800" kern="100" dirty="0" err="1">
                <a:effectLst/>
                <a:ea typeface="Calibri" panose="020F0502020204030204" pitchFamily="34" charset="0"/>
                <a:cs typeface="Times New Roman" panose="02020603050405020304" pitchFamily="18" charset="0"/>
              </a:rPr>
              <a:t>cf</a:t>
            </a:r>
            <a:r>
              <a:rPr lang="fr-FR" sz="1800" kern="100" dirty="0">
                <a:effectLst/>
                <a:ea typeface="Calibri" panose="020F0502020204030204" pitchFamily="34" charset="0"/>
                <a:cs typeface="Times New Roman" panose="02020603050405020304" pitchFamily="18" charset="0"/>
              </a:rPr>
              <a:t> Actes, 22,3 : « </a:t>
            </a:r>
            <a:r>
              <a:rPr lang="fr-FR" sz="1800" kern="100" dirty="0">
                <a:solidFill>
                  <a:srgbClr val="0070C0"/>
                </a:solidFill>
                <a:effectLst/>
                <a:ea typeface="Calibri" panose="020F0502020204030204" pitchFamily="34" charset="0"/>
                <a:cs typeface="Times New Roman" panose="02020603050405020304" pitchFamily="18" charset="0"/>
              </a:rPr>
              <a:t>c’est ici, dans cette ville, que j’ai été élevé et que j’ai reçu aux pieds de Gamaliel une formation strictement conforme à la Loi de nos pères </a:t>
            </a:r>
            <a:r>
              <a:rPr lang="fr-FR" sz="1800" kern="100" dirty="0">
                <a:effectLst/>
                <a:ea typeface="Calibri" panose="020F0502020204030204" pitchFamily="34" charset="0"/>
                <a:cs typeface="Times New Roman" panose="02020603050405020304" pitchFamily="18" charset="0"/>
              </a:rPr>
              <a:t>»). Le grand-père de Gamaliel, Hillel l’Ancien, est connu pour avoir fondé à Jérusalem une académie plutôt libérale. Les lettres de Gamaliel circulent jusqu’en Cilicie, associant Loi juive et philosophie grecque.</a:t>
            </a:r>
          </a:p>
          <a:p>
            <a:pPr marL="285750" indent="-285750" algn="just">
              <a:buFont typeface="Wingdings" pitchFamily="2" charset="2"/>
              <a:buChar char="ü"/>
              <a:tabLst>
                <a:tab pos="1931670" algn="l"/>
              </a:tabLst>
            </a:pPr>
            <a:r>
              <a:rPr lang="fr-FR" sz="1800" kern="100" dirty="0">
                <a:effectLst/>
                <a:ea typeface="Calibri" panose="020F0502020204030204" pitchFamily="34" charset="0"/>
                <a:cs typeface="Times New Roman" panose="02020603050405020304" pitchFamily="18" charset="0"/>
              </a:rPr>
              <a:t>Gamaliel exerce son magistère entre les années </a:t>
            </a:r>
            <a:r>
              <a:rPr lang="fr-FR" kern="100" dirty="0">
                <a:ea typeface="Calibri" panose="020F0502020204030204" pitchFamily="34" charset="0"/>
                <a:cs typeface="Times New Roman" panose="02020603050405020304" pitchFamily="18" charset="0"/>
              </a:rPr>
              <a:t>18</a:t>
            </a:r>
            <a:r>
              <a:rPr lang="fr-FR" sz="1800" kern="100" dirty="0">
                <a:effectLst/>
                <a:ea typeface="Calibri" panose="020F0502020204030204" pitchFamily="34" charset="0"/>
                <a:cs typeface="Times New Roman" panose="02020603050405020304" pitchFamily="18" charset="0"/>
              </a:rPr>
              <a:t> et 50, en un temps de troubles marqués par des relations tumultueuses avec l’occupant romain et des dissentions religieuses. Les Romains avaient confié la gestion des affaires internes aux juifs au sanhédrin, mais le gouvernorat de Ponce Pilate (à partir de 26) est un moment de forte ingérence des Romains dans les affaires juives. Cela entraine une délégation des juifs et samaritains auprès du légat de Syrie, qui entraine le renvoi de Ponce Pilate. Gamaliel aurait fait partie de cette délégation.  Progressivement un divorce va s’installer entre les Pharisiens et les Saducéens plus proches des romains. C’est sous la houlette du successeur de Gamaliel, Rabban Yohann ben </a:t>
            </a:r>
            <a:r>
              <a:rPr lang="fr-FR" sz="1800" kern="100" dirty="0" err="1">
                <a:effectLst/>
                <a:ea typeface="Calibri" panose="020F0502020204030204" pitchFamily="34" charset="0"/>
                <a:cs typeface="Times New Roman" panose="02020603050405020304" pitchFamily="18" charset="0"/>
              </a:rPr>
              <a:t>Zakkaï</a:t>
            </a:r>
            <a:r>
              <a:rPr lang="fr-FR" sz="1800" kern="100" dirty="0">
                <a:effectLst/>
                <a:ea typeface="Calibri" panose="020F0502020204030204" pitchFamily="34" charset="0"/>
                <a:cs typeface="Times New Roman" panose="02020603050405020304" pitchFamily="18" charset="0"/>
              </a:rPr>
              <a:t> que les autorités rabbiniques seront transférées à </a:t>
            </a:r>
            <a:r>
              <a:rPr lang="fr-FR" sz="1800" kern="100" dirty="0" err="1">
                <a:effectLst/>
                <a:ea typeface="Calibri" panose="020F0502020204030204" pitchFamily="34" charset="0"/>
                <a:cs typeface="Times New Roman" panose="02020603050405020304" pitchFamily="18" charset="0"/>
              </a:rPr>
              <a:t>Yavné</a:t>
            </a:r>
            <a:r>
              <a:rPr lang="fr-FR" sz="1800" kern="100" dirty="0">
                <a:effectLst/>
                <a:ea typeface="Calibri" panose="020F0502020204030204" pitchFamily="34" charset="0"/>
                <a:cs typeface="Times New Roman" panose="02020603050405020304" pitchFamily="18" charset="0"/>
              </a:rPr>
              <a:t>, lors du siège de Jérusalem en 68.</a:t>
            </a:r>
          </a:p>
          <a:p>
            <a:pPr marL="285750" indent="-285750" algn="just">
              <a:buFont typeface="Wingdings" pitchFamily="2" charset="2"/>
              <a:buChar char="Ø"/>
              <a:tabLst>
                <a:tab pos="1931670" algn="l"/>
              </a:tabLst>
            </a:pPr>
            <a:r>
              <a:rPr lang="fr-FR" sz="1800" kern="100" dirty="0">
                <a:effectLst/>
                <a:ea typeface="Calibri" panose="020F0502020204030204" pitchFamily="34" charset="0"/>
                <a:cs typeface="Times New Roman" panose="02020603050405020304" pitchFamily="18" charset="0"/>
              </a:rPr>
              <a:t>   Paul est d’une double culture. Il est avant tout juif et pense comme un rabbin, mais il est capable de s’adresser aux grecs, et, plus largement, aux païens. Paul, d’une double culture, un peu comme Moïse...</a:t>
            </a:r>
          </a:p>
          <a:p>
            <a:pPr marL="285750" indent="-285750" algn="just">
              <a:buFont typeface="Wingdings" pitchFamily="2" charset="2"/>
              <a:buChar char="ü"/>
            </a:pPr>
            <a:endParaRPr lang="fr-FR" dirty="0"/>
          </a:p>
        </p:txBody>
      </p:sp>
      <p:pic>
        <p:nvPicPr>
          <p:cNvPr id="7170" name="Picture 2">
            <a:extLst>
              <a:ext uri="{FF2B5EF4-FFF2-40B4-BE49-F238E27FC236}">
                <a16:creationId xmlns:a16="http://schemas.microsoft.com/office/drawing/2014/main" id="{CD312EDB-3D42-ABE2-60B6-6C27F480412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573" t="5152" r="13546" b="20962"/>
          <a:stretch/>
        </p:blipFill>
        <p:spPr bwMode="auto">
          <a:xfrm>
            <a:off x="127891" y="902043"/>
            <a:ext cx="2304306" cy="3521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5645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7C4DC39-1354-EB13-56A9-DE00F96DE17E}"/>
              </a:ext>
            </a:extLst>
          </p:cNvPr>
          <p:cNvSpPr txBox="1"/>
          <p:nvPr/>
        </p:nvSpPr>
        <p:spPr>
          <a:xfrm>
            <a:off x="6096000" y="104503"/>
            <a:ext cx="5882640" cy="369332"/>
          </a:xfrm>
          <a:prstGeom prst="rect">
            <a:avLst/>
          </a:prstGeom>
          <a:noFill/>
        </p:spPr>
        <p:txBody>
          <a:bodyPr wrap="square" rtlCol="0">
            <a:spAutoFit/>
          </a:bodyPr>
          <a:lstStyle/>
          <a:p>
            <a:pPr algn="r"/>
            <a:r>
              <a:rPr lang="fr-FR" b="1" dirty="0"/>
              <a:t>Paul à Damas, 9, 19-25</a:t>
            </a:r>
          </a:p>
        </p:txBody>
      </p:sp>
      <p:sp>
        <p:nvSpPr>
          <p:cNvPr id="3" name="ZoneTexte 2">
            <a:extLst>
              <a:ext uri="{FF2B5EF4-FFF2-40B4-BE49-F238E27FC236}">
                <a16:creationId xmlns:a16="http://schemas.microsoft.com/office/drawing/2014/main" id="{9521F16C-C058-3AE0-D7DA-E2EE6FEC3789}"/>
              </a:ext>
            </a:extLst>
          </p:cNvPr>
          <p:cNvSpPr txBox="1"/>
          <p:nvPr/>
        </p:nvSpPr>
        <p:spPr>
          <a:xfrm>
            <a:off x="3632886" y="411327"/>
            <a:ext cx="8345754" cy="6524863"/>
          </a:xfrm>
          <a:prstGeom prst="rect">
            <a:avLst/>
          </a:prstGeom>
          <a:noFill/>
        </p:spPr>
        <p:txBody>
          <a:bodyPr wrap="square" rtlCol="0">
            <a:spAutoFit/>
          </a:bodyPr>
          <a:lstStyle/>
          <a:p>
            <a:pPr marL="285750" indent="-285750">
              <a:buFont typeface="Wingdings" pitchFamily="2" charset="2"/>
              <a:buChar char="ü"/>
            </a:pPr>
            <a:r>
              <a:rPr lang="fr-FR" sz="1600" dirty="0"/>
              <a:t>Dans les Actes, le récit modélise ce qui sera la constante dans les villes où passe Paul : prédiction à la synagogue, opposition des juifs, puis obligation de quitter la ville. (Par un panier le long du rempart)</a:t>
            </a:r>
          </a:p>
          <a:p>
            <a:pPr marL="285750" indent="-285750">
              <a:buFont typeface="Wingdings" pitchFamily="2" charset="2"/>
              <a:buChar char="ü"/>
            </a:pPr>
            <a:r>
              <a:rPr lang="fr-FR" sz="1600" dirty="0"/>
              <a:t>La version de Paul dans l’épître aux Galates (Ga, 1, 15-18) diffère : </a:t>
            </a:r>
          </a:p>
          <a:p>
            <a:pPr algn="just">
              <a:tabLst>
                <a:tab pos="1931670" algn="l"/>
              </a:tabLst>
            </a:pPr>
            <a:r>
              <a:rPr lang="fr-FR" sz="1600" kern="100" dirty="0">
                <a:effectLst/>
                <a:ea typeface="Calibri" panose="020F0502020204030204" pitchFamily="34" charset="0"/>
                <a:cs typeface="Times New Roman" panose="02020603050405020304" pitchFamily="18" charset="0"/>
              </a:rPr>
              <a:t>« </a:t>
            </a:r>
            <a:r>
              <a:rPr lang="fr-FR" sz="1600" kern="100" dirty="0">
                <a:solidFill>
                  <a:srgbClr val="0070C0"/>
                </a:solidFill>
                <a:effectLst/>
                <a:ea typeface="Calibri" panose="020F0502020204030204" pitchFamily="34" charset="0"/>
                <a:cs typeface="Times New Roman" panose="02020603050405020304" pitchFamily="18" charset="0"/>
              </a:rPr>
              <a:t>Mais Dieu m’avait mis à part dès le sein de ma mère ; dans sa grâce, il m’a appelé ; et il a trouvé bon de révéler en moi son Fils, pour que je l’annonce parmi les nations païennes. Aussitôt, sans prendre l'avis de personne, sans même monter à Jérusalem pour y rencontrer ceux qui étaient Apôtres avant moi, je suis parti pour l’Arabie et, de là, je suis retourné à Damas. Puis, trois ans après, je suis monté à Jérusalem pour faire la connaissance de Pierre, et je suis resté quinze jours auprès de lui. </a:t>
            </a:r>
            <a:r>
              <a:rPr lang="fr-FR" sz="1600" kern="100" dirty="0">
                <a:effectLst/>
                <a:ea typeface="Calibri" panose="020F0502020204030204" pitchFamily="34" charset="0"/>
                <a:cs typeface="Times New Roman" panose="02020603050405020304" pitchFamily="18" charset="0"/>
              </a:rPr>
              <a:t>»</a:t>
            </a:r>
          </a:p>
          <a:p>
            <a:pPr marL="285750" indent="-285750" algn="just">
              <a:buFont typeface="Wingdings" pitchFamily="2" charset="2"/>
              <a:buChar char="ü"/>
              <a:tabLst>
                <a:tab pos="1931670" algn="l"/>
              </a:tabLst>
            </a:pPr>
            <a:r>
              <a:rPr lang="fr-FR" sz="1600" kern="100" dirty="0">
                <a:effectLst/>
                <a:ea typeface="Calibri" panose="020F0502020204030204" pitchFamily="34" charset="0"/>
                <a:cs typeface="Times New Roman" panose="02020603050405020304" pitchFamily="18" charset="0"/>
              </a:rPr>
              <a:t>   La seconde Epître aux Corinthiens donne aussi une explication différente des Actes de sa fuite de Damas. (2Co, 11,32-33) : </a:t>
            </a:r>
          </a:p>
          <a:p>
            <a:pPr algn="just">
              <a:tabLst>
                <a:tab pos="1931670" algn="l"/>
              </a:tabLst>
            </a:pPr>
            <a:r>
              <a:rPr lang="fr-FR" sz="1600" kern="100" dirty="0">
                <a:effectLst/>
                <a:ea typeface="Calibri" panose="020F0502020204030204" pitchFamily="34" charset="0"/>
                <a:cs typeface="Times New Roman" panose="02020603050405020304" pitchFamily="18" charset="0"/>
              </a:rPr>
              <a:t>« </a:t>
            </a:r>
            <a:r>
              <a:rPr lang="fr-FR" sz="1600" kern="100" dirty="0">
                <a:solidFill>
                  <a:srgbClr val="0070C0"/>
                </a:solidFill>
                <a:effectLst/>
                <a:ea typeface="Calibri" panose="020F0502020204030204" pitchFamily="34" charset="0"/>
                <a:cs typeface="Times New Roman" panose="02020603050405020304" pitchFamily="18" charset="0"/>
              </a:rPr>
              <a:t>À Damas, le représentant du roi </a:t>
            </a:r>
            <a:r>
              <a:rPr lang="fr-FR" sz="1600" kern="100" dirty="0" err="1">
                <a:solidFill>
                  <a:srgbClr val="0070C0"/>
                </a:solidFill>
                <a:effectLst/>
                <a:ea typeface="Calibri" panose="020F0502020204030204" pitchFamily="34" charset="0"/>
                <a:cs typeface="Times New Roman" panose="02020603050405020304" pitchFamily="18" charset="0"/>
              </a:rPr>
              <a:t>Arétas</a:t>
            </a:r>
            <a:r>
              <a:rPr lang="fr-FR" sz="1600" kern="100" dirty="0">
                <a:solidFill>
                  <a:srgbClr val="0070C0"/>
                </a:solidFill>
                <a:effectLst/>
                <a:ea typeface="Calibri" panose="020F0502020204030204" pitchFamily="34" charset="0"/>
                <a:cs typeface="Times New Roman" panose="02020603050405020304" pitchFamily="18" charset="0"/>
              </a:rPr>
              <a:t> faisait garder la ville pour s’emparer de moi ; on m’a fait descendre par une fenêtre, dans un panier, de l’autre côté du rempart, et j’ai échappé à ses mains. </a:t>
            </a:r>
            <a:r>
              <a:rPr lang="fr-FR" sz="1600" kern="100" dirty="0">
                <a:effectLst/>
                <a:ea typeface="Calibri" panose="020F0502020204030204" pitchFamily="34" charset="0"/>
                <a:cs typeface="Times New Roman" panose="02020603050405020304" pitchFamily="18" charset="0"/>
              </a:rPr>
              <a:t>». </a:t>
            </a:r>
          </a:p>
          <a:p>
            <a:pPr marL="742950" lvl="1" indent="-285750" algn="just">
              <a:buFont typeface="Wingdings" pitchFamily="2" charset="2"/>
              <a:buChar char="§"/>
              <a:tabLst>
                <a:tab pos="1931670" algn="l"/>
              </a:tabLst>
            </a:pPr>
            <a:r>
              <a:rPr lang="fr-FR" sz="1600" kern="100" dirty="0">
                <a:effectLst/>
                <a:ea typeface="Calibri" panose="020F0502020204030204" pitchFamily="34" charset="0"/>
                <a:cs typeface="Times New Roman" panose="02020603050405020304" pitchFamily="18" charset="0"/>
              </a:rPr>
              <a:t>Or </a:t>
            </a:r>
            <a:r>
              <a:rPr lang="fr-FR" sz="1600" kern="100" dirty="0" err="1">
                <a:effectLst/>
                <a:ea typeface="Calibri" panose="020F0502020204030204" pitchFamily="34" charset="0"/>
                <a:cs typeface="Times New Roman" panose="02020603050405020304" pitchFamily="18" charset="0"/>
              </a:rPr>
              <a:t>Arétas</a:t>
            </a:r>
            <a:r>
              <a:rPr lang="fr-FR" sz="1600" kern="100" dirty="0">
                <a:effectLst/>
                <a:ea typeface="Calibri" panose="020F0502020204030204" pitchFamily="34" charset="0"/>
                <a:cs typeface="Times New Roman" panose="02020603050405020304" pitchFamily="18" charset="0"/>
              </a:rPr>
              <a:t> est le roi Nabatéen, de Pétra, aujourd’hui en Jordanie, ce territoire qu’à l’époque de Paul on nomme Arabie...</a:t>
            </a:r>
          </a:p>
          <a:p>
            <a:pPr marL="742950" lvl="1" indent="-285750" algn="just">
              <a:buFont typeface="Wingdings" pitchFamily="2" charset="2"/>
              <a:buChar char="§"/>
              <a:tabLst>
                <a:tab pos="1931670" algn="l"/>
              </a:tabLst>
            </a:pPr>
            <a:r>
              <a:rPr lang="fr-FR" sz="1600" kern="100" dirty="0">
                <a:effectLst/>
                <a:ea typeface="Calibri" panose="020F0502020204030204" pitchFamily="34" charset="0"/>
                <a:cs typeface="Times New Roman" panose="02020603050405020304" pitchFamily="18" charset="0"/>
              </a:rPr>
              <a:t>On ne sait trop ce que Paul a fait en Arabie, chez les Nabatéens, à une époque où le roi </a:t>
            </a:r>
            <a:r>
              <a:rPr lang="fr-FR" sz="1600" kern="100" dirty="0" err="1">
                <a:effectLst/>
                <a:ea typeface="Calibri" panose="020F0502020204030204" pitchFamily="34" charset="0"/>
                <a:cs typeface="Times New Roman" panose="02020603050405020304" pitchFamily="18" charset="0"/>
              </a:rPr>
              <a:t>Arétas</a:t>
            </a:r>
            <a:r>
              <a:rPr lang="fr-FR" sz="1600" kern="100" dirty="0">
                <a:effectLst/>
                <a:ea typeface="Calibri" panose="020F0502020204030204" pitchFamily="34" charset="0"/>
                <a:cs typeface="Times New Roman" panose="02020603050405020304" pitchFamily="18" charset="0"/>
              </a:rPr>
              <a:t> IV poursuit les juifs.  En effet, le Tétrarque de Galilée Hérode Antipas qui est au pouvoir entre 4 et 39, fils d’Hérode le Grand a épousé la fille d’</a:t>
            </a:r>
            <a:r>
              <a:rPr lang="fr-FR" sz="1600" kern="100" dirty="0" err="1">
                <a:effectLst/>
                <a:ea typeface="Calibri" panose="020F0502020204030204" pitchFamily="34" charset="0"/>
                <a:cs typeface="Times New Roman" panose="02020603050405020304" pitchFamily="18" charset="0"/>
              </a:rPr>
              <a:t>Arétas</a:t>
            </a:r>
            <a:r>
              <a:rPr lang="fr-FR" sz="1600" kern="100" dirty="0">
                <a:effectLst/>
                <a:ea typeface="Calibri" panose="020F0502020204030204" pitchFamily="34" charset="0"/>
                <a:cs typeface="Times New Roman" panose="02020603050405020304" pitchFamily="18" charset="0"/>
              </a:rPr>
              <a:t> IV, avant de la répudier pour épouser Hérodiade en 27, ce qui amène la hargne des Nabatéens à l’égard des juifs. Cette zone est donc une zone de guérilla. La position des juifs de Damas était donc précaire. Lorsque Paul revient à Damas, nous sommes en 37 dans une ville assiégée, juste avant la mort de Tibère qui interrompit l’expédition....Paul qui doit quitter Damas en panier fait donc partie de ces juifs menacés en raison des menaces sur l’ordre public. </a:t>
            </a:r>
          </a:p>
          <a:p>
            <a:endParaRPr lang="fr-FR" dirty="0"/>
          </a:p>
        </p:txBody>
      </p:sp>
      <p:pic>
        <p:nvPicPr>
          <p:cNvPr id="8194" name="Picture 2" descr="Ancienne ville de Damas - UNESCO World Heritage Centre">
            <a:extLst>
              <a:ext uri="{FF2B5EF4-FFF2-40B4-BE49-F238E27FC236}">
                <a16:creationId xmlns:a16="http://schemas.microsoft.com/office/drawing/2014/main" id="{C113A4F8-6251-D599-FE55-E5E909AD05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854" y="473835"/>
            <a:ext cx="3348681" cy="1883633"/>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Que faire à Pétra et autour en 3 jours en Jordanie">
            <a:extLst>
              <a:ext uri="{FF2B5EF4-FFF2-40B4-BE49-F238E27FC236}">
                <a16:creationId xmlns:a16="http://schemas.microsoft.com/office/drawing/2014/main" id="{E8ECDD6A-90B3-F280-3374-11BB3022AC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801" y="2907614"/>
            <a:ext cx="2722734" cy="3653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0527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4DAB364-7570-2867-B3C5-E2A96EE4BE41}"/>
              </a:ext>
            </a:extLst>
          </p:cNvPr>
          <p:cNvSpPr txBox="1"/>
          <p:nvPr/>
        </p:nvSpPr>
        <p:spPr>
          <a:xfrm>
            <a:off x="6096000" y="104503"/>
            <a:ext cx="5882640" cy="369332"/>
          </a:xfrm>
          <a:prstGeom prst="rect">
            <a:avLst/>
          </a:prstGeom>
          <a:noFill/>
        </p:spPr>
        <p:txBody>
          <a:bodyPr wrap="square" rtlCol="0">
            <a:spAutoFit/>
          </a:bodyPr>
          <a:lstStyle/>
          <a:p>
            <a:pPr algn="r"/>
            <a:r>
              <a:rPr lang="fr-FR" b="1" dirty="0"/>
              <a:t>Paul à Jérusalem, 9, 26-30</a:t>
            </a:r>
          </a:p>
        </p:txBody>
      </p:sp>
      <p:sp>
        <p:nvSpPr>
          <p:cNvPr id="4" name="ZoneTexte 3">
            <a:extLst>
              <a:ext uri="{FF2B5EF4-FFF2-40B4-BE49-F238E27FC236}">
                <a16:creationId xmlns:a16="http://schemas.microsoft.com/office/drawing/2014/main" id="{7BCD26AD-A7AE-51AD-017E-5348FEEFDC04}"/>
              </a:ext>
            </a:extLst>
          </p:cNvPr>
          <p:cNvSpPr txBox="1"/>
          <p:nvPr/>
        </p:nvSpPr>
        <p:spPr>
          <a:xfrm>
            <a:off x="4028303" y="765239"/>
            <a:ext cx="7950337" cy="5355312"/>
          </a:xfrm>
          <a:prstGeom prst="rect">
            <a:avLst/>
          </a:prstGeom>
          <a:noFill/>
        </p:spPr>
        <p:txBody>
          <a:bodyPr wrap="square">
            <a:spAutoFit/>
          </a:bodyPr>
          <a:lstStyle/>
          <a:p>
            <a:pPr marL="285750" indent="-285750" algn="just">
              <a:buFont typeface="Wingdings" pitchFamily="2" charset="2"/>
              <a:buChar char="ü"/>
              <a:tabLst>
                <a:tab pos="1931670" algn="l"/>
              </a:tabLst>
            </a:pP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a:t>
            </a:r>
            <a:r>
              <a:rPr lang="fr-FR" sz="1800" kern="100" dirty="0">
                <a:effectLst/>
                <a:ea typeface="Calibri" panose="020F0502020204030204" pitchFamily="34" charset="0"/>
                <a:cs typeface="Times New Roman" panose="02020603050405020304" pitchFamily="18" charset="0"/>
              </a:rPr>
              <a:t>Pourquoi cette différence de chronologie ? Luc ne mentionne jamais les lettres de Paul. Les connaît-il ? Selon Paul, dans ses lettres, il s’est écoulé un laps de temps assez long entre sa vocation sur le chemin de Damas et sa venue à Jérusalem, où il reste auprès de Pierre quinze jours...Luc fait le choix d’une autre chronologie où Paul se rend rapidement à Jérusalem...Sans doute pour souligner la place éminente de la communauté originelle, comme la fidélité de Paul aux apôtres qui ont connu la vie terrestre de Jésus.</a:t>
            </a:r>
          </a:p>
          <a:p>
            <a:pPr algn="just">
              <a:tabLst>
                <a:tab pos="1931670" algn="l"/>
              </a:tabLst>
            </a:pPr>
            <a:r>
              <a:rPr lang="fr-FR" sz="1800" kern="100" dirty="0">
                <a:effectLst/>
                <a:ea typeface="Calibri" panose="020F0502020204030204" pitchFamily="34" charset="0"/>
                <a:cs typeface="Times New Roman" panose="02020603050405020304" pitchFamily="18" charset="0"/>
              </a:rPr>
              <a:t> </a:t>
            </a:r>
          </a:p>
          <a:p>
            <a:pPr marL="285750" indent="-285750" algn="just">
              <a:buFont typeface="Wingdings" pitchFamily="2" charset="2"/>
              <a:buChar char="ü"/>
              <a:tabLst>
                <a:tab pos="1931670" algn="l"/>
              </a:tabLst>
            </a:pPr>
            <a:r>
              <a:rPr lang="fr-FR" sz="1800" kern="100" dirty="0">
                <a:effectLst/>
                <a:ea typeface="Calibri" panose="020F0502020204030204" pitchFamily="34" charset="0"/>
                <a:cs typeface="Times New Roman" panose="02020603050405020304" pitchFamily="18" charset="0"/>
              </a:rPr>
              <a:t>   </a:t>
            </a:r>
            <a:r>
              <a:rPr lang="fr-FR" sz="1800" b="1" kern="100" dirty="0">
                <a:effectLst/>
                <a:ea typeface="Calibri" panose="020F0502020204030204" pitchFamily="34" charset="0"/>
                <a:cs typeface="Times New Roman" panose="02020603050405020304" pitchFamily="18" charset="0"/>
              </a:rPr>
              <a:t>Année 37.</a:t>
            </a:r>
            <a:r>
              <a:rPr lang="fr-FR" sz="1800" kern="100" dirty="0">
                <a:effectLst/>
                <a:ea typeface="Calibri" panose="020F0502020204030204" pitchFamily="34" charset="0"/>
                <a:cs typeface="Times New Roman" panose="02020603050405020304" pitchFamily="18" charset="0"/>
              </a:rPr>
              <a:t> Mais, une nouvelle fois, les disciples de Jérusalem redoutent que Paul soit un traître, toujours animé d’une volonté de persécution. Et il faut une nouvelle médiation ecclésiale, ce sera Barnabé, qui apparaît ici pour la seconde fois. Paul peut alors circuler librement à Jérusalem, jusqu’à la nouvelle menace portée cette fois par les hellénistes, les juifs de la diaspora...Paul est ainsi configuré au Christ persécuté. Il est cette fois évacué de Jérusalem vers Césarée Maritime, cette ville portuaire dont le nom évoque César...Paul, en quelque sorte doit bien aller vers le monde païen. Et de là il part en bateau pour Tarse, sa ville d’origine.</a:t>
            </a:r>
          </a:p>
          <a:p>
            <a:pPr marL="285750" indent="-285750" algn="just">
              <a:buFont typeface="Wingdings" pitchFamily="2" charset="2"/>
              <a:buChar char="ü"/>
              <a:tabLst>
                <a:tab pos="1931670" algn="l"/>
              </a:tabLst>
            </a:pPr>
            <a:r>
              <a:rPr lang="fr-FR" sz="1800" kern="100" dirty="0">
                <a:effectLst/>
                <a:ea typeface="Calibri" panose="020F0502020204030204" pitchFamily="34" charset="0"/>
                <a:cs typeface="Times New Roman" panose="02020603050405020304" pitchFamily="18" charset="0"/>
              </a:rPr>
              <a:t>   A partir de là, on ne sait pas ce qu’il fait à Tarse, où l’on viendra le chercher plus tard. Et le narrateur revient à Pierre.</a:t>
            </a:r>
            <a:endParaRPr lang="fr-FR" dirty="0"/>
          </a:p>
        </p:txBody>
      </p:sp>
      <p:pic>
        <p:nvPicPr>
          <p:cNvPr id="9218" name="Picture 2">
            <a:extLst>
              <a:ext uri="{FF2B5EF4-FFF2-40B4-BE49-F238E27FC236}">
                <a16:creationId xmlns:a16="http://schemas.microsoft.com/office/drawing/2014/main" id="{EF8780E1-B8E9-48E3-43ED-45CE70FB78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483" y="765239"/>
            <a:ext cx="3175000" cy="4381500"/>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FE85F03A-A83F-FC40-845C-DB25D7ECD562}"/>
              </a:ext>
            </a:extLst>
          </p:cNvPr>
          <p:cNvSpPr txBox="1"/>
          <p:nvPr/>
        </p:nvSpPr>
        <p:spPr>
          <a:xfrm>
            <a:off x="1099751" y="5301049"/>
            <a:ext cx="2236573" cy="369332"/>
          </a:xfrm>
          <a:prstGeom prst="rect">
            <a:avLst/>
          </a:prstGeom>
          <a:noFill/>
        </p:spPr>
        <p:txBody>
          <a:bodyPr wrap="square" rtlCol="0">
            <a:spAutoFit/>
          </a:bodyPr>
          <a:lstStyle/>
          <a:p>
            <a:pPr algn="ctr"/>
            <a:r>
              <a:rPr lang="fr-FR" b="1" dirty="0"/>
              <a:t>Véronèse</a:t>
            </a:r>
          </a:p>
        </p:txBody>
      </p:sp>
    </p:spTree>
    <p:extLst>
      <p:ext uri="{BB962C8B-B14F-4D97-AF65-F5344CB8AC3E}">
        <p14:creationId xmlns:p14="http://schemas.microsoft.com/office/powerpoint/2010/main" val="3938254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4398B83-3EE4-976D-E2F7-122A5B84CC10}"/>
              </a:ext>
            </a:extLst>
          </p:cNvPr>
          <p:cNvSpPr txBox="1"/>
          <p:nvPr/>
        </p:nvSpPr>
        <p:spPr>
          <a:xfrm>
            <a:off x="4345460" y="506627"/>
            <a:ext cx="7648832" cy="6001643"/>
          </a:xfrm>
          <a:prstGeom prst="rect">
            <a:avLst/>
          </a:prstGeom>
          <a:noFill/>
        </p:spPr>
        <p:txBody>
          <a:bodyPr wrap="square">
            <a:spAutoFit/>
          </a:bodyPr>
          <a:lstStyle/>
          <a:p>
            <a:pPr marL="285750" indent="-285750" algn="just">
              <a:buFont typeface="Wingdings" pitchFamily="2" charset="2"/>
              <a:buChar char="ü"/>
              <a:tabLst>
                <a:tab pos="1931670" algn="l"/>
              </a:tabLst>
            </a:pPr>
            <a:r>
              <a:rPr lang="fr-FR" sz="1600" kern="100" dirty="0">
                <a:effectLst/>
                <a:ea typeface="Calibri" panose="020F0502020204030204" pitchFamily="34" charset="0"/>
                <a:cs typeface="Times New Roman" panose="02020603050405020304" pitchFamily="18" charset="0"/>
              </a:rPr>
              <a:t> Le récit de la vocation de Paul est donc central comme le souligne la triple occurrence. Le retournement existentiel du persécuteur illustre la puissance de l’agir de Dieu qui enrôle un ennemi comme propagandiste de la foi. L’iconographie représente la vocation de Paul en le montrant tombant d’un cheval. Or les voyageurs de l’antiquité se déplaçaient à pied. C’est au moyen âge que le cheval sera utilisé. Mais les représentations soulignent surtout que Paul est tombé de haut...Au seuil de sa vocation, Paul expérimente ce qu’il ne cessera de prêcher : la puissance du ressuscité comme force de transformation de l’histoire.</a:t>
            </a:r>
          </a:p>
          <a:p>
            <a:pPr marL="285750" indent="-285750" algn="just">
              <a:buFont typeface="Wingdings" pitchFamily="2" charset="2"/>
              <a:buChar char="ü"/>
              <a:tabLst>
                <a:tab pos="1931670" algn="l"/>
              </a:tabLst>
            </a:pPr>
            <a:r>
              <a:rPr lang="fr-FR" sz="1600" kern="100" dirty="0">
                <a:effectLst/>
                <a:ea typeface="Calibri" panose="020F0502020204030204" pitchFamily="34" charset="0"/>
                <a:cs typeface="Times New Roman" panose="02020603050405020304" pitchFamily="18" charset="0"/>
              </a:rPr>
              <a:t>   L’intervention d’</a:t>
            </a:r>
            <a:r>
              <a:rPr lang="fr-FR" sz="1600" kern="100" dirty="0" err="1">
                <a:effectLst/>
                <a:ea typeface="Calibri" panose="020F0502020204030204" pitchFamily="34" charset="0"/>
                <a:cs typeface="Times New Roman" panose="02020603050405020304" pitchFamily="18" charset="0"/>
              </a:rPr>
              <a:t>Ananias</a:t>
            </a:r>
            <a:r>
              <a:rPr lang="fr-FR" sz="1600" kern="100" dirty="0">
                <a:effectLst/>
                <a:ea typeface="Calibri" panose="020F0502020204030204" pitchFamily="34" charset="0"/>
                <a:cs typeface="Times New Roman" panose="02020603050405020304" pitchFamily="18" charset="0"/>
              </a:rPr>
              <a:t>, puis de Barnabé qui disent l’importance de la médiation, inscrit la vocation de Paul dans une dimension communautaire. </a:t>
            </a:r>
            <a:r>
              <a:rPr lang="fr-FR" sz="1600" kern="100" dirty="0">
                <a:ea typeface="Calibri" panose="020F0502020204030204" pitchFamily="34" charset="0"/>
                <a:cs typeface="Times New Roman" panose="02020603050405020304" pitchFamily="18" charset="0"/>
              </a:rPr>
              <a:t>L’</a:t>
            </a:r>
            <a:r>
              <a:rPr lang="fr-FR" sz="1600" kern="100" dirty="0">
                <a:effectLst/>
                <a:ea typeface="Calibri" panose="020F0502020204030204" pitchFamily="34" charset="0"/>
                <a:cs typeface="Times New Roman" panose="02020603050405020304" pitchFamily="18" charset="0"/>
              </a:rPr>
              <a:t>intervention d’</a:t>
            </a:r>
            <a:r>
              <a:rPr lang="fr-FR" sz="1600" kern="100" dirty="0" err="1">
                <a:effectLst/>
                <a:ea typeface="Calibri" panose="020F0502020204030204" pitchFamily="34" charset="0"/>
                <a:cs typeface="Times New Roman" panose="02020603050405020304" pitchFamily="18" charset="0"/>
              </a:rPr>
              <a:t>Ananias</a:t>
            </a:r>
            <a:r>
              <a:rPr lang="fr-FR" sz="1600" kern="100" dirty="0">
                <a:effectLst/>
                <a:ea typeface="Calibri" panose="020F0502020204030204" pitchFamily="34" charset="0"/>
                <a:cs typeface="Times New Roman" panose="02020603050405020304" pitchFamily="18" charset="0"/>
              </a:rPr>
              <a:t> guérit et intègre Paul à la communauté par le baptême. Dès l’origine, la prédication de Paul à Damas, comme à Jérusalem rencontre opposition et menaces. Cela annonce tout l’itinéraire de Paul.</a:t>
            </a:r>
          </a:p>
          <a:p>
            <a:pPr marL="285750" indent="-285750" algn="just">
              <a:buFont typeface="Wingdings" pitchFamily="2" charset="2"/>
              <a:buChar char="ü"/>
              <a:tabLst>
                <a:tab pos="1931670" algn="l"/>
              </a:tabLst>
            </a:pPr>
            <a:r>
              <a:rPr lang="fr-FR" sz="1600" kern="100" dirty="0">
                <a:effectLst/>
                <a:ea typeface="Calibri" panose="020F0502020204030204" pitchFamily="34" charset="0"/>
                <a:cs typeface="Times New Roman" panose="02020603050405020304" pitchFamily="18" charset="0"/>
              </a:rPr>
              <a:t>   Les autres récits de la conversion de Paul, faits par Paul lui-même, insisteront sur d’autres aspects : en Acte 22, devant les juifs de Jérusalem, Paul insiste surtout sur la continuation du salut dans l’histoire judéo-chrétienne et en Actes 26, devant Agrippa, il insiste sur le présage du refus que les juifs opposent au témoignage de l’évangile. </a:t>
            </a:r>
          </a:p>
          <a:p>
            <a:pPr marL="285750" indent="-285750" algn="just">
              <a:buFont typeface="Wingdings" pitchFamily="2" charset="2"/>
              <a:buChar char="ü"/>
              <a:tabLst>
                <a:tab pos="1931670" algn="l"/>
              </a:tabLst>
            </a:pPr>
            <a:r>
              <a:rPr lang="fr-FR" sz="1600" kern="100" dirty="0">
                <a:effectLst/>
                <a:ea typeface="Calibri" panose="020F0502020204030204" pitchFamily="34" charset="0"/>
                <a:cs typeface="Times New Roman" panose="02020603050405020304" pitchFamily="18" charset="0"/>
              </a:rPr>
              <a:t>   Cette section est décisive dans l’économie des Actes., puisque va s’y jouer l’ouverture de l’alliance à l’universalité humaine. Cette ouverture à l’universel </a:t>
            </a:r>
            <a:r>
              <a:rPr lang="fr-FR" sz="1600" kern="100" dirty="0">
                <a:ea typeface="Calibri" panose="020F0502020204030204" pitchFamily="34" charset="0"/>
                <a:cs typeface="Times New Roman" panose="02020603050405020304" pitchFamily="18" charset="0"/>
              </a:rPr>
              <a:t>va d’abord se centrer</a:t>
            </a:r>
            <a:r>
              <a:rPr lang="fr-FR" sz="1600" kern="100" dirty="0">
                <a:effectLst/>
                <a:ea typeface="Calibri" panose="020F0502020204030204" pitchFamily="34" charset="0"/>
                <a:cs typeface="Times New Roman" panose="02020603050405020304" pitchFamily="18" charset="0"/>
              </a:rPr>
              <a:t> sur le personnage de Pierre. Pour Luc, ce pas décisif ne peut être franchi que par une figure qui assure la continuité avec Jésus de Nazareth. A la suite de la conversion de Corneille, le pôle géographique de l’annonce de la Parole va se déplacer de Jérusalem à Antioche, où les disciples de Jésus vont recevoir le nom ce chrétiens. C’est de là que vont partir les voyages missionnaires de Paul.</a:t>
            </a:r>
            <a:endParaRPr lang="fr-FR" sz="1600" dirty="0"/>
          </a:p>
        </p:txBody>
      </p:sp>
      <p:sp>
        <p:nvSpPr>
          <p:cNvPr id="4" name="ZoneTexte 3">
            <a:extLst>
              <a:ext uri="{FF2B5EF4-FFF2-40B4-BE49-F238E27FC236}">
                <a16:creationId xmlns:a16="http://schemas.microsoft.com/office/drawing/2014/main" id="{BFEC107B-024A-F06E-0C63-E1539E779213}"/>
              </a:ext>
            </a:extLst>
          </p:cNvPr>
          <p:cNvSpPr txBox="1"/>
          <p:nvPr/>
        </p:nvSpPr>
        <p:spPr>
          <a:xfrm>
            <a:off x="7179276" y="123568"/>
            <a:ext cx="4547286" cy="383059"/>
          </a:xfrm>
          <a:prstGeom prst="rect">
            <a:avLst/>
          </a:prstGeom>
          <a:noFill/>
        </p:spPr>
        <p:txBody>
          <a:bodyPr wrap="square" rtlCol="0">
            <a:spAutoFit/>
          </a:bodyPr>
          <a:lstStyle/>
          <a:p>
            <a:pPr algn="r"/>
            <a:r>
              <a:rPr lang="fr-FR" b="1" dirty="0"/>
              <a:t>Place centrale de ce récit.</a:t>
            </a:r>
          </a:p>
        </p:txBody>
      </p:sp>
      <p:pic>
        <p:nvPicPr>
          <p:cNvPr id="1026" name="Picture 2">
            <a:extLst>
              <a:ext uri="{FF2B5EF4-FFF2-40B4-BE49-F238E27FC236}">
                <a16:creationId xmlns:a16="http://schemas.microsoft.com/office/drawing/2014/main" id="{79BD61A7-0944-E65F-9B6F-184AA21C2F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91403"/>
            <a:ext cx="3348681" cy="3916942"/>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C6D67A7F-0E14-DF60-2A8E-540CE3F3F67B}"/>
              </a:ext>
            </a:extLst>
          </p:cNvPr>
          <p:cNvSpPr txBox="1"/>
          <p:nvPr/>
        </p:nvSpPr>
        <p:spPr>
          <a:xfrm>
            <a:off x="1186249" y="5090984"/>
            <a:ext cx="2075935" cy="369332"/>
          </a:xfrm>
          <a:prstGeom prst="rect">
            <a:avLst/>
          </a:prstGeom>
          <a:noFill/>
        </p:spPr>
        <p:txBody>
          <a:bodyPr wrap="square" rtlCol="0">
            <a:spAutoFit/>
          </a:bodyPr>
          <a:lstStyle/>
          <a:p>
            <a:r>
              <a:rPr lang="fr-FR" dirty="0"/>
              <a:t>Le Greco</a:t>
            </a:r>
          </a:p>
        </p:txBody>
      </p:sp>
    </p:spTree>
    <p:extLst>
      <p:ext uri="{BB962C8B-B14F-4D97-AF65-F5344CB8AC3E}">
        <p14:creationId xmlns:p14="http://schemas.microsoft.com/office/powerpoint/2010/main" val="1014744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BE83B1D-910B-ED3C-9CDC-908580F104F2}"/>
              </a:ext>
            </a:extLst>
          </p:cNvPr>
          <p:cNvSpPr txBox="1"/>
          <p:nvPr/>
        </p:nvSpPr>
        <p:spPr>
          <a:xfrm>
            <a:off x="4757351" y="160638"/>
            <a:ext cx="7068065" cy="369332"/>
          </a:xfrm>
          <a:prstGeom prst="rect">
            <a:avLst/>
          </a:prstGeom>
          <a:noFill/>
        </p:spPr>
        <p:txBody>
          <a:bodyPr wrap="square" rtlCol="0">
            <a:spAutoFit/>
          </a:bodyPr>
          <a:lstStyle/>
          <a:p>
            <a:pPr algn="r"/>
            <a:r>
              <a:rPr lang="fr-FR" dirty="0"/>
              <a:t>Miracles de Pierre dans la communauté de Judée, 9, 32-43</a:t>
            </a:r>
          </a:p>
        </p:txBody>
      </p:sp>
      <p:sp>
        <p:nvSpPr>
          <p:cNvPr id="4" name="ZoneTexte 3">
            <a:extLst>
              <a:ext uri="{FF2B5EF4-FFF2-40B4-BE49-F238E27FC236}">
                <a16:creationId xmlns:a16="http://schemas.microsoft.com/office/drawing/2014/main" id="{4117F6C3-AD7C-40CB-1C68-2227DD4BA53C}"/>
              </a:ext>
            </a:extLst>
          </p:cNvPr>
          <p:cNvSpPr txBox="1"/>
          <p:nvPr/>
        </p:nvSpPr>
        <p:spPr>
          <a:xfrm>
            <a:off x="2669059" y="618514"/>
            <a:ext cx="9329351" cy="6186309"/>
          </a:xfrm>
          <a:prstGeom prst="rect">
            <a:avLst/>
          </a:prstGeom>
          <a:noFill/>
        </p:spPr>
        <p:txBody>
          <a:bodyPr wrap="square">
            <a:spAutoFit/>
          </a:bodyPr>
          <a:lstStyle/>
          <a:p>
            <a:pPr marL="285750" indent="-285750" algn="just">
              <a:buFont typeface="Wingdings" pitchFamily="2" charset="2"/>
              <a:buChar char="ü"/>
              <a:tabLst>
                <a:tab pos="1931670" algn="l"/>
              </a:tabLst>
            </a:pPr>
            <a:r>
              <a:rPr lang="fr-FR" kern="100" dirty="0">
                <a:effectLst/>
                <a:ea typeface="Calibri" panose="020F0502020204030204" pitchFamily="34" charset="0"/>
                <a:cs typeface="Times New Roman" panose="02020603050405020304" pitchFamily="18" charset="0"/>
              </a:rPr>
              <a:t>L’épisode central qu’est la conversion de Corneille à Césarée est précédée de deux récits de miracles, la guérison d’Énée à Lydda, et la résurrection de </a:t>
            </a:r>
            <a:r>
              <a:rPr lang="fr-FR" kern="100" dirty="0" err="1">
                <a:effectLst/>
                <a:ea typeface="Calibri" panose="020F0502020204030204" pitchFamily="34" charset="0"/>
                <a:cs typeface="Times New Roman" panose="02020603050405020304" pitchFamily="18" charset="0"/>
              </a:rPr>
              <a:t>Tabhita</a:t>
            </a:r>
            <a:r>
              <a:rPr lang="fr-FR" kern="100" dirty="0">
                <a:effectLst/>
                <a:ea typeface="Calibri" panose="020F0502020204030204" pitchFamily="34" charset="0"/>
                <a:cs typeface="Times New Roman" panose="02020603050405020304" pitchFamily="18" charset="0"/>
              </a:rPr>
              <a:t> à </a:t>
            </a:r>
            <a:r>
              <a:rPr lang="fr-FR" kern="100" dirty="0" err="1">
                <a:effectLst/>
                <a:ea typeface="Calibri" panose="020F0502020204030204" pitchFamily="34" charset="0"/>
                <a:cs typeface="Times New Roman" panose="02020603050405020304" pitchFamily="18" charset="0"/>
              </a:rPr>
              <a:t>Joppé</a:t>
            </a:r>
            <a:r>
              <a:rPr lang="fr-FR" kern="100" dirty="0">
                <a:effectLst/>
                <a:ea typeface="Calibri" panose="020F0502020204030204" pitchFamily="34" charset="0"/>
                <a:cs typeface="Times New Roman" panose="02020603050405020304" pitchFamily="18" charset="0"/>
              </a:rPr>
              <a:t>, confirmant la stature de Pierre comme médiateur du pouvoir guérissant de Jésus. </a:t>
            </a:r>
          </a:p>
          <a:p>
            <a:pPr marL="285750" indent="-285750" algn="just">
              <a:buFont typeface="Wingdings" pitchFamily="2" charset="2"/>
              <a:buChar char="ü"/>
              <a:tabLst>
                <a:tab pos="1931670" algn="l"/>
              </a:tabLst>
            </a:pPr>
            <a:r>
              <a:rPr lang="fr-FR" kern="100" dirty="0">
                <a:effectLst/>
                <a:ea typeface="Calibri" panose="020F0502020204030204" pitchFamily="34" charset="0"/>
                <a:cs typeface="Times New Roman" panose="02020603050405020304" pitchFamily="18" charset="0"/>
              </a:rPr>
              <a:t>   Ce cycle sera conclu par une nouvelle libération miraculeuse de Pierre, soulignant le salut du témoin du Christ, tandis qu’Hérode qui se prenait pour Dieu va périr. Et c’est là, au chapitre 12, la fin de la, présence de Pierre, qu’on ne retrouvera de façon fugace pour soutenir la mission de Paul au chapitre 15. Après ce geste inouï de l’ouverture de l’alliance aux païens par Pierre, viendra le temps de Paul. </a:t>
            </a:r>
          </a:p>
          <a:p>
            <a:pPr marL="285750" indent="-285750" algn="just">
              <a:buFont typeface="Wingdings" pitchFamily="2" charset="2"/>
              <a:buChar char="ü"/>
              <a:tabLst>
                <a:tab pos="1931670" algn="l"/>
              </a:tabLst>
            </a:pPr>
            <a:r>
              <a:rPr lang="fr-FR" kern="100" dirty="0">
                <a:ea typeface="Calibri" panose="020F0502020204030204" pitchFamily="34" charset="0"/>
                <a:cs typeface="Times New Roman" panose="02020603050405020304" pitchFamily="18" charset="0"/>
              </a:rPr>
              <a:t>D’abord un sommaire : « </a:t>
            </a:r>
            <a:r>
              <a:rPr lang="fr-FR" b="0" i="0" dirty="0">
                <a:solidFill>
                  <a:srgbClr val="0070C0"/>
                </a:solidFill>
                <a:effectLst/>
              </a:rPr>
              <a:t>L’Église était en paix dans toute la Judée, la Galilée et la Samarie ; elle se construisait et elle marchait dans la crainte du Seigneur ; réconfortée par l’Esprit Saint, elle se multipliait. </a:t>
            </a:r>
            <a:r>
              <a:rPr lang="fr-FR" b="0" i="0" dirty="0">
                <a:solidFill>
                  <a:srgbClr val="333333"/>
                </a:solidFill>
                <a:effectLst/>
              </a:rPr>
              <a:t>» (9,31)</a:t>
            </a:r>
          </a:p>
          <a:p>
            <a:pPr marL="285750" indent="-285750" algn="just">
              <a:buFont typeface="Wingdings" pitchFamily="2" charset="2"/>
              <a:buChar char="ü"/>
              <a:tabLst>
                <a:tab pos="1931670" algn="l"/>
              </a:tabLst>
            </a:pPr>
            <a:r>
              <a:rPr lang="fr-FR" sz="1800" kern="100" dirty="0">
                <a:effectLst/>
                <a:ea typeface="Calibri" panose="020F0502020204030204" pitchFamily="34" charset="0"/>
                <a:cs typeface="Times New Roman" panose="02020603050405020304" pitchFamily="18" charset="0"/>
              </a:rPr>
              <a:t>Le récit rapporte deux miracles, avec une gradation, une guérison, puis une résurrection. Les deux épisodes configurent Pierre au Christ. La guérison du paralytique évoque les épisodes semblables de l’évangile, et le récit de résurrection évoque le récit de la guérison de la fille de </a:t>
            </a:r>
            <a:r>
              <a:rPr lang="fr-FR" sz="1800" kern="100" dirty="0" err="1">
                <a:effectLst/>
                <a:ea typeface="Calibri" panose="020F0502020204030204" pitchFamily="34" charset="0"/>
                <a:cs typeface="Times New Roman" panose="02020603050405020304" pitchFamily="18" charset="0"/>
              </a:rPr>
              <a:t>Jaïre</a:t>
            </a:r>
            <a:r>
              <a:rPr lang="fr-FR" sz="1800" kern="100" dirty="0">
                <a:effectLst/>
                <a:ea typeface="Calibri" panose="020F0502020204030204" pitchFamily="34" charset="0"/>
                <a:cs typeface="Times New Roman" panose="02020603050405020304" pitchFamily="18" charset="0"/>
              </a:rPr>
              <a:t>.</a:t>
            </a:r>
          </a:p>
          <a:p>
            <a:pPr marL="742950" lvl="1" indent="-285750" algn="just">
              <a:buFont typeface="Courier New" panose="02070309020205020404" pitchFamily="49" charset="0"/>
              <a:buChar char="o"/>
              <a:tabLst>
                <a:tab pos="1931670" algn="l"/>
              </a:tabLst>
            </a:pPr>
            <a:r>
              <a:rPr lang="fr-FR" sz="1600" kern="100" dirty="0">
                <a:effectLst/>
                <a:ea typeface="Calibri" panose="020F0502020204030204" pitchFamily="34" charset="0"/>
                <a:cs typeface="Times New Roman" panose="02020603050405020304" pitchFamily="18" charset="0"/>
              </a:rPr>
              <a:t>La guérison à lieu à Lydda, l’actuelle ville de Lod, à proximité de Tel Aviv. Les chrétiens ne sont pas désignés ici comme les adeptes de la voie, mais comme « les saints ». Ce paralytique, Enée, est paralysé depuis huit ans, chiffre symbolique de la perfection chrétienne. L’injonction de Pierre rappelle celle de Jésus au paralytique. « Lève toi et fais ton lit toi-même. » (</a:t>
            </a:r>
            <a:r>
              <a:rPr lang="fr-FR" sz="1600" kern="100" dirty="0" err="1">
                <a:effectLst/>
                <a:ea typeface="Calibri" panose="020F0502020204030204" pitchFamily="34" charset="0"/>
                <a:cs typeface="Times New Roman" panose="02020603050405020304" pitchFamily="18" charset="0"/>
              </a:rPr>
              <a:t>cf</a:t>
            </a:r>
            <a:r>
              <a:rPr lang="fr-FR" sz="1600" kern="100" dirty="0">
                <a:effectLst/>
                <a:ea typeface="Calibri" panose="020F0502020204030204" pitchFamily="34" charset="0"/>
                <a:cs typeface="Times New Roman" panose="02020603050405020304" pitchFamily="18" charset="0"/>
              </a:rPr>
              <a:t> </a:t>
            </a:r>
            <a:r>
              <a:rPr lang="fr-FR" sz="1600" kern="100" dirty="0" err="1">
                <a:effectLst/>
                <a:ea typeface="Calibri" panose="020F0502020204030204" pitchFamily="34" charset="0"/>
                <a:cs typeface="Times New Roman" panose="02020603050405020304" pitchFamily="18" charset="0"/>
              </a:rPr>
              <a:t>Lc</a:t>
            </a:r>
            <a:r>
              <a:rPr lang="fr-FR" sz="1600" kern="100" dirty="0">
                <a:effectLst/>
                <a:ea typeface="Calibri" panose="020F0502020204030204" pitchFamily="34" charset="0"/>
                <a:cs typeface="Times New Roman" panose="02020603050405020304" pitchFamily="18" charset="0"/>
              </a:rPr>
              <a:t>, 5, 24) et insiste bien : « Jésus te guérit. ». Le récit insiste sur la dignité du sujet autonome : Énée est appelé à devenir, devant Dieu, le sujet de sa vie.  </a:t>
            </a:r>
          </a:p>
          <a:p>
            <a:pPr marL="285750" indent="-285750" algn="just">
              <a:buFont typeface="Wingdings" pitchFamily="2" charset="2"/>
              <a:buChar char="ü"/>
              <a:tabLst>
                <a:tab pos="1931670" algn="l"/>
              </a:tabLst>
            </a:pPr>
            <a:endParaRPr lang="fr-FR" kern="100" dirty="0">
              <a:effectLst/>
              <a:ea typeface="Calibri" panose="020F0502020204030204" pitchFamily="34" charset="0"/>
              <a:cs typeface="Times New Roman" panose="02020603050405020304" pitchFamily="18" charset="0"/>
            </a:endParaRPr>
          </a:p>
        </p:txBody>
      </p:sp>
      <p:pic>
        <p:nvPicPr>
          <p:cNvPr id="5" name="Image 4">
            <a:extLst>
              <a:ext uri="{FF2B5EF4-FFF2-40B4-BE49-F238E27FC236}">
                <a16:creationId xmlns:a16="http://schemas.microsoft.com/office/drawing/2014/main" id="{725BFC74-5194-4C09-F139-F048EA5635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590" y="270120"/>
            <a:ext cx="2475469" cy="3641724"/>
          </a:xfrm>
          <a:prstGeom prst="rect">
            <a:avLst/>
          </a:prstGeom>
        </p:spPr>
      </p:pic>
    </p:spTree>
    <p:extLst>
      <p:ext uri="{BB962C8B-B14F-4D97-AF65-F5344CB8AC3E}">
        <p14:creationId xmlns:p14="http://schemas.microsoft.com/office/powerpoint/2010/main" val="3463729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E8804AD-4ED3-5975-1098-FA90BD1CE129}"/>
              </a:ext>
            </a:extLst>
          </p:cNvPr>
          <p:cNvSpPr txBox="1"/>
          <p:nvPr/>
        </p:nvSpPr>
        <p:spPr>
          <a:xfrm>
            <a:off x="5029200" y="889844"/>
            <a:ext cx="6882714" cy="5078313"/>
          </a:xfrm>
          <a:prstGeom prst="rect">
            <a:avLst/>
          </a:prstGeom>
          <a:noFill/>
        </p:spPr>
        <p:txBody>
          <a:bodyPr wrap="square">
            <a:spAutoFit/>
          </a:bodyPr>
          <a:lstStyle/>
          <a:p>
            <a:pPr marL="285750" indent="-285750" algn="just">
              <a:buFont typeface="Wingdings" pitchFamily="2" charset="2"/>
              <a:buChar char="ü"/>
              <a:tabLst>
                <a:tab pos="1931670" algn="l"/>
              </a:tabLst>
            </a:pP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On passe alors à </a:t>
            </a:r>
            <a:r>
              <a:rPr lang="fr-FR" sz="1800" kern="100" dirty="0" err="1">
                <a:effectLst/>
                <a:latin typeface="Bookman Old Style" panose="02050604050505020204" pitchFamily="18" charset="0"/>
                <a:ea typeface="Calibri" panose="020F0502020204030204" pitchFamily="34" charset="0"/>
                <a:cs typeface="Times New Roman" panose="02020603050405020304" pitchFamily="18" charset="0"/>
              </a:rPr>
              <a:t>Joppé</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l’actuelle </a:t>
            </a:r>
            <a:r>
              <a:rPr lang="fr-FR" sz="1800" kern="100" dirty="0" err="1">
                <a:effectLst/>
                <a:latin typeface="Bookman Old Style" panose="02050604050505020204" pitchFamily="18" charset="0"/>
                <a:ea typeface="Calibri" panose="020F0502020204030204" pitchFamily="34" charset="0"/>
                <a:cs typeface="Times New Roman" panose="02020603050405020304" pitchFamily="18" charset="0"/>
              </a:rPr>
              <a:t>Japha</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a:t>
            </a:r>
          </a:p>
          <a:p>
            <a:pPr marL="285750" indent="-285750" algn="just">
              <a:buFont typeface="Wingdings" pitchFamily="2" charset="2"/>
              <a:buChar char="ü"/>
              <a:tabLst>
                <a:tab pos="1931670" algn="l"/>
              </a:tabLst>
            </a:pP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La défunte est désignée par son nom hébraïque, et grec (qui signifie gazelle): Tabitha-Dorcas, évocation de la mixité de la ville.  Elle fabrique des vêtements, c’est une femme aisée dont la maison comporte une chambre haute, connue pour sa charité. </a:t>
            </a:r>
          </a:p>
          <a:p>
            <a:pPr marL="285750" indent="-285750" algn="just">
              <a:buFont typeface="Wingdings" pitchFamily="2" charset="2"/>
              <a:buChar char="ü"/>
              <a:tabLst>
                <a:tab pos="1931670" algn="l"/>
              </a:tabLst>
            </a:pP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Comme pour la guérison de la fille de </a:t>
            </a:r>
            <a:r>
              <a:rPr lang="fr-FR" sz="1800" kern="100" dirty="0" err="1">
                <a:effectLst/>
                <a:latin typeface="Bookman Old Style" panose="02050604050505020204" pitchFamily="18" charset="0"/>
                <a:ea typeface="Calibri" panose="020F0502020204030204" pitchFamily="34" charset="0"/>
                <a:cs typeface="Times New Roman" panose="02020603050405020304" pitchFamily="18" charset="0"/>
              </a:rPr>
              <a:t>Jaïre</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a:t>
            </a:r>
            <a:r>
              <a:rPr lang="fr-FR" sz="1800" kern="100" dirty="0" err="1">
                <a:effectLst/>
                <a:latin typeface="Bookman Old Style" panose="02050604050505020204" pitchFamily="18" charset="0"/>
                <a:ea typeface="Calibri" panose="020F0502020204030204" pitchFamily="34" charset="0"/>
                <a:cs typeface="Times New Roman" panose="02020603050405020304" pitchFamily="18" charset="0"/>
              </a:rPr>
              <a:t>Lc</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8, 49-56), on vient chercher Pierre, comme on avait sollicité Jésus. Pierre met tout le monde dehors, comme Jésus « ne laissa personne entrer si ce n’est Pierre, Jean et Jacques. ». Il demande à </a:t>
            </a:r>
            <a:r>
              <a:rPr lang="fr-FR" sz="1800" kern="100" dirty="0" err="1">
                <a:effectLst/>
                <a:latin typeface="Bookman Old Style" panose="02050604050505020204" pitchFamily="18" charset="0"/>
                <a:ea typeface="Calibri" panose="020F0502020204030204" pitchFamily="34" charset="0"/>
                <a:cs typeface="Times New Roman" panose="02020603050405020304" pitchFamily="18" charset="0"/>
              </a:rPr>
              <a:t>Tabhita</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de se lever, comme Jésus : « enfant, lève-toi » Il lui prend la main, comme Jésus l’avait fait...</a:t>
            </a:r>
          </a:p>
          <a:p>
            <a:pPr algn="just">
              <a:tabLst>
                <a:tab pos="1931670" algn="l"/>
              </a:tabLs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dirty="0">
                <a:effectLst/>
                <a:latin typeface="Bookman Old Style" panose="02050604050505020204" pitchFamily="18" charset="0"/>
                <a:ea typeface="Calibri" panose="020F0502020204030204" pitchFamily="34" charset="0"/>
                <a:cs typeface="Times New Roman" panose="02020603050405020304" pitchFamily="18" charset="0"/>
              </a:rPr>
              <a:t>   Les signes et prodiges opérés par Pierre le configurent au Christ. Le récit se termine en mentionnant les conséquences de l’évènement, qui permettent une nouvelle expansion de l’Église. : « beaucoup crurent au seigneur. ». </a:t>
            </a:r>
            <a:endParaRPr lang="fr-FR" dirty="0"/>
          </a:p>
        </p:txBody>
      </p:sp>
      <p:sp>
        <p:nvSpPr>
          <p:cNvPr id="4" name="ZoneTexte 3">
            <a:extLst>
              <a:ext uri="{FF2B5EF4-FFF2-40B4-BE49-F238E27FC236}">
                <a16:creationId xmlns:a16="http://schemas.microsoft.com/office/drawing/2014/main" id="{C587EC9C-E44C-3218-CD13-93D17D0CF6FD}"/>
              </a:ext>
            </a:extLst>
          </p:cNvPr>
          <p:cNvSpPr txBox="1"/>
          <p:nvPr/>
        </p:nvSpPr>
        <p:spPr>
          <a:xfrm>
            <a:off x="4757351" y="160638"/>
            <a:ext cx="7068065" cy="369332"/>
          </a:xfrm>
          <a:prstGeom prst="rect">
            <a:avLst/>
          </a:prstGeom>
          <a:noFill/>
        </p:spPr>
        <p:txBody>
          <a:bodyPr wrap="square" rtlCol="0">
            <a:spAutoFit/>
          </a:bodyPr>
          <a:lstStyle/>
          <a:p>
            <a:pPr algn="r"/>
            <a:r>
              <a:rPr lang="fr-FR" b="1" dirty="0"/>
              <a:t>Miracles de Pierre dans la communauté de Judée, 9, 32-43</a:t>
            </a:r>
          </a:p>
        </p:txBody>
      </p:sp>
      <p:pic>
        <p:nvPicPr>
          <p:cNvPr id="2050" name="Picture 2" descr="(détail) Tabitha de La résurrection de Tabitha, c.1427 - Tommaso Masolino da Panicale">
            <a:extLst>
              <a:ext uri="{FF2B5EF4-FFF2-40B4-BE49-F238E27FC236}">
                <a16:creationId xmlns:a16="http://schemas.microsoft.com/office/drawing/2014/main" id="{BE3284F0-09DC-3756-2ACD-7D1287AB53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584" y="160638"/>
            <a:ext cx="3985741" cy="5077676"/>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07826FB9-7F92-E52B-74DC-3F56825002C3}"/>
              </a:ext>
            </a:extLst>
          </p:cNvPr>
          <p:cNvSpPr txBox="1"/>
          <p:nvPr/>
        </p:nvSpPr>
        <p:spPr>
          <a:xfrm>
            <a:off x="775386" y="5684528"/>
            <a:ext cx="3576939" cy="646331"/>
          </a:xfrm>
          <a:prstGeom prst="rect">
            <a:avLst/>
          </a:prstGeom>
          <a:noFill/>
        </p:spPr>
        <p:txBody>
          <a:bodyPr wrap="square">
            <a:spAutoFit/>
          </a:bodyPr>
          <a:lstStyle/>
          <a:p>
            <a:pPr algn="ctr"/>
            <a:r>
              <a:rPr lang="fr-FR" b="1" i="0" u="none" strike="noStrike" dirty="0">
                <a:effectLst/>
                <a:latin typeface="Roboto Condensed" panose="020F0502020204030204" pitchFamily="34" charset="0"/>
                <a:hlinkClick r:id="rId3">
                  <a:extLst>
                    <a:ext uri="{A12FA001-AC4F-418D-AE19-62706E023703}">
                      <ahyp:hlinkClr xmlns:ahyp="http://schemas.microsoft.com/office/drawing/2018/hyperlinkcolor" val="tx"/>
                    </a:ext>
                  </a:extLst>
                </a:hlinkClick>
              </a:rPr>
              <a:t>Tommaso Masolino da Panicale</a:t>
            </a:r>
            <a:r>
              <a:rPr lang="fr-FR" b="1" i="0" u="none" strike="noStrike" dirty="0">
                <a:effectLst/>
                <a:latin typeface="Roboto Condensed" panose="020F0502020204030204" pitchFamily="34" charset="0"/>
              </a:rPr>
              <a:t>, XVème</a:t>
            </a:r>
            <a:endParaRPr lang="fr-FR" dirty="0"/>
          </a:p>
        </p:txBody>
      </p:sp>
    </p:spTree>
    <p:extLst>
      <p:ext uri="{BB962C8B-B14F-4D97-AF65-F5344CB8AC3E}">
        <p14:creationId xmlns:p14="http://schemas.microsoft.com/office/powerpoint/2010/main" val="410203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97F6511-C07D-3296-9990-CAE061ABF669}"/>
              </a:ext>
            </a:extLst>
          </p:cNvPr>
          <p:cNvSpPr txBox="1"/>
          <p:nvPr/>
        </p:nvSpPr>
        <p:spPr>
          <a:xfrm>
            <a:off x="6756057" y="130432"/>
            <a:ext cx="5316494" cy="369332"/>
          </a:xfrm>
          <a:prstGeom prst="rect">
            <a:avLst/>
          </a:prstGeom>
          <a:noFill/>
        </p:spPr>
        <p:txBody>
          <a:bodyPr wrap="square">
            <a:spAutoFit/>
          </a:bodyPr>
          <a:lstStyle/>
          <a:p>
            <a:pPr lvl="0">
              <a:tabLst>
                <a:tab pos="1931670" algn="l"/>
              </a:tabLst>
            </a:pPr>
            <a:r>
              <a:rPr lang="fr-FR" sz="1800" b="1" kern="100" dirty="0">
                <a:effectLst/>
                <a:latin typeface="Bookman Old Style" panose="02050604050505020204" pitchFamily="18" charset="0"/>
                <a:ea typeface="Calibri" panose="020F0502020204030204" pitchFamily="34" charset="0"/>
                <a:cs typeface="Times New Roman" panose="02020603050405020304" pitchFamily="18" charset="0"/>
              </a:rPr>
              <a:t>Le baptême de Corneille. (10 et 11,1-18)</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ZoneTexte 4">
            <a:extLst>
              <a:ext uri="{FF2B5EF4-FFF2-40B4-BE49-F238E27FC236}">
                <a16:creationId xmlns:a16="http://schemas.microsoft.com/office/drawing/2014/main" id="{F868D19E-393D-C4B1-4CFF-F9CEC4B66E2E}"/>
              </a:ext>
            </a:extLst>
          </p:cNvPr>
          <p:cNvSpPr txBox="1"/>
          <p:nvPr/>
        </p:nvSpPr>
        <p:spPr>
          <a:xfrm>
            <a:off x="2977978" y="621088"/>
            <a:ext cx="8662086" cy="6186309"/>
          </a:xfrm>
          <a:prstGeom prst="rect">
            <a:avLst/>
          </a:prstGeom>
          <a:noFill/>
        </p:spPr>
        <p:txBody>
          <a:bodyPr wrap="square">
            <a:spAutoFit/>
          </a:bodyPr>
          <a:lstStyle/>
          <a:p>
            <a:pPr marL="285750" indent="-285750" algn="just">
              <a:buFont typeface="Wingdings" pitchFamily="2" charset="2"/>
              <a:buChar char="ü"/>
            </a:pPr>
            <a:r>
              <a:rPr lang="fr-FR" sz="1800" dirty="0">
                <a:effectLst/>
                <a:ea typeface="Calibri" panose="020F0502020204030204" pitchFamily="34" charset="0"/>
                <a:cs typeface="Times New Roman" panose="02020603050405020304" pitchFamily="18" charset="0"/>
              </a:rPr>
              <a:t>Un très long récit pour un texte-pivot. Nous retournons à Césarée maritime, dans cette ville qui symbolise l’empire romain. Corneille est de la « cohorte italique », un païen, donc, qui néanmoins est « un craignant Dieu », pratiquant l’aumône, ouvert, donc au judaïsme. Ce récit donne place à deux visions, l’une à Corneille, par l’ange du Seigneur, puis l’autre à Pierre, en extase... Ici Dieu prend les choses en main. Ce sera l’Esprit qui commande à Pierre d’accueillir les envoyés de Corneille. Puisqu’il est ici question de l’ouverture aux païens, difficile pour les juifs, il ne faut pas moins que l’intervention constante de Dieu</a:t>
            </a:r>
            <a:r>
              <a:rPr lang="fr-FR" dirty="0">
                <a:effectLst/>
              </a:rPr>
              <a:t> </a:t>
            </a:r>
          </a:p>
          <a:p>
            <a:pPr marL="285750" indent="-285750" algn="just">
              <a:buFont typeface="Wingdings" pitchFamily="2" charset="2"/>
              <a:buChar char="ü"/>
              <a:tabLst>
                <a:tab pos="1931670" algn="l"/>
              </a:tabLst>
            </a:pPr>
            <a:r>
              <a:rPr lang="fr-FR" kern="100" dirty="0">
                <a:ea typeface="Calibri" panose="020F0502020204030204" pitchFamily="34" charset="0"/>
                <a:cs typeface="Times New Roman" panose="02020603050405020304" pitchFamily="18" charset="0"/>
              </a:rPr>
              <a:t>U</a:t>
            </a:r>
            <a:r>
              <a:rPr lang="fr-FR" sz="1800" kern="100" dirty="0">
                <a:effectLst/>
                <a:ea typeface="Calibri" panose="020F0502020204030204" pitchFamily="34" charset="0"/>
                <a:cs typeface="Times New Roman" panose="02020603050405020304" pitchFamily="18" charset="0"/>
              </a:rPr>
              <a:t>n récit qui occupe trois jours. Les envoyés de Corneille ont un jour de route, Pierre à son tour est en chemin une journée et « le jour suivant » entre chez Corneille. </a:t>
            </a:r>
          </a:p>
          <a:p>
            <a:pPr marL="285750" indent="-285750" algn="just">
              <a:buFont typeface="Wingdings" pitchFamily="2" charset="2"/>
              <a:buChar char="ü"/>
              <a:tabLst>
                <a:tab pos="1931670" algn="l"/>
              </a:tabLst>
            </a:pPr>
            <a:r>
              <a:rPr lang="fr-FR" sz="1800" kern="100" dirty="0">
                <a:effectLst/>
                <a:ea typeface="Calibri" panose="020F0502020204030204" pitchFamily="34" charset="0"/>
                <a:cs typeface="Times New Roman" panose="02020603050405020304" pitchFamily="18" charset="0"/>
              </a:rPr>
              <a:t>  La vision de ¨Pierre suscite ses réticences, comme pour </a:t>
            </a:r>
            <a:r>
              <a:rPr lang="fr-FR" sz="1800" kern="100" dirty="0" err="1">
                <a:effectLst/>
                <a:ea typeface="Calibri" panose="020F0502020204030204" pitchFamily="34" charset="0"/>
                <a:cs typeface="Times New Roman" panose="02020603050405020304" pitchFamily="18" charset="0"/>
              </a:rPr>
              <a:t>Ananie</a:t>
            </a:r>
            <a:r>
              <a:rPr lang="fr-FR" sz="1800" kern="100" dirty="0">
                <a:effectLst/>
                <a:ea typeface="Calibri" panose="020F0502020204030204" pitchFamily="34" charset="0"/>
                <a:cs typeface="Times New Roman" panose="02020603050405020304" pitchFamily="18" charset="0"/>
              </a:rPr>
              <a:t>. Le chapitre 11 du Lévitique donne en effet la liste de nombreux animaux interdits à la consommation...Mais Dieu insiste auprès de Pierre : « </a:t>
            </a:r>
            <a:r>
              <a:rPr lang="fr-FR" sz="1800" kern="100" dirty="0">
                <a:solidFill>
                  <a:srgbClr val="0070C0"/>
                </a:solidFill>
                <a:effectLst/>
                <a:ea typeface="Calibri" panose="020F0502020204030204" pitchFamily="34" charset="0"/>
                <a:cs typeface="Times New Roman" panose="02020603050405020304" pitchFamily="18" charset="0"/>
              </a:rPr>
              <a:t>ce que Dieu a purifié, ne le dis pas souillé. </a:t>
            </a:r>
            <a:r>
              <a:rPr lang="fr-FR" sz="1800" kern="100" dirty="0">
                <a:effectLst/>
                <a:ea typeface="Calibri" panose="020F0502020204030204" pitchFamily="34" charset="0"/>
                <a:cs typeface="Times New Roman" panose="02020603050405020304" pitchFamily="18" charset="0"/>
              </a:rPr>
              <a:t>».</a:t>
            </a:r>
          </a:p>
          <a:p>
            <a:pPr marL="285750" indent="-285750" algn="just">
              <a:buFont typeface="Wingdings" pitchFamily="2" charset="2"/>
              <a:buChar char="ü"/>
              <a:tabLst>
                <a:tab pos="1931670" algn="l"/>
              </a:tabLst>
            </a:pPr>
            <a:r>
              <a:rPr lang="fr-FR" sz="1800" kern="100" dirty="0">
                <a:effectLst/>
                <a:ea typeface="Calibri" panose="020F0502020204030204" pitchFamily="34" charset="0"/>
                <a:cs typeface="Times New Roman" panose="02020603050405020304" pitchFamily="18" charset="0"/>
              </a:rPr>
              <a:t>   Le retournement de Pierre se joue en deux actes. D’abord, il accueille les envoyés de Corneille, les fait entrer et leur offre l’hospitalité. Puis il se rend chez Corneille et y entre.</a:t>
            </a:r>
          </a:p>
          <a:p>
            <a:pPr marL="285750" indent="-285750" algn="just">
              <a:buFont typeface="Wingdings" pitchFamily="2" charset="2"/>
              <a:buChar char="ü"/>
              <a:tabLst>
                <a:tab pos="1931670" algn="l"/>
              </a:tabLst>
            </a:pPr>
            <a:r>
              <a:rPr lang="fr-FR" sz="1800" kern="100" dirty="0">
                <a:effectLst/>
                <a:ea typeface="Calibri" panose="020F0502020204030204" pitchFamily="34" charset="0"/>
                <a:cs typeface="Times New Roman" panose="02020603050405020304" pitchFamily="18" charset="0"/>
              </a:rPr>
              <a:t>   Pierre se rend donc chez Corneille. Cette journée de marche est un peu le « chemin de Damas » de Pierre. Pierre</a:t>
            </a:r>
            <a:r>
              <a:rPr lang="fr-FR" kern="100" dirty="0">
                <a:ea typeface="Calibri" panose="020F0502020204030204" pitchFamily="34" charset="0"/>
                <a:cs typeface="Times New Roman" panose="02020603050405020304" pitchFamily="18" charset="0"/>
              </a:rPr>
              <a:t> </a:t>
            </a:r>
            <a:r>
              <a:rPr lang="fr-FR" sz="1800" kern="100" dirty="0">
                <a:effectLst/>
                <a:ea typeface="Calibri" panose="020F0502020204030204" pitchFamily="34" charset="0"/>
                <a:cs typeface="Times New Roman" panose="02020603050405020304" pitchFamily="18" charset="0"/>
              </a:rPr>
              <a:t>et Corneille, vont refaire le récit de leur vision, avec une dimension interprétative. « </a:t>
            </a:r>
            <a:r>
              <a:rPr lang="fr-FR" sz="1800" kern="100" dirty="0">
                <a:solidFill>
                  <a:srgbClr val="0070C0"/>
                </a:solidFill>
                <a:effectLst/>
                <a:ea typeface="Calibri" panose="020F0502020204030204" pitchFamily="34" charset="0"/>
                <a:cs typeface="Times New Roman" panose="02020603050405020304" pitchFamily="18" charset="0"/>
              </a:rPr>
              <a:t>Dieu vient de me montrer à moi, qu’il ne faut appeler aucun homme souillé ou impur.</a:t>
            </a:r>
            <a:r>
              <a:rPr lang="fr-FR" sz="1800" kern="100" dirty="0">
                <a:effectLst/>
                <a:ea typeface="Calibri" panose="020F0502020204030204" pitchFamily="34" charset="0"/>
                <a:cs typeface="Times New Roman" panose="02020603050405020304" pitchFamily="18" charset="0"/>
              </a:rPr>
              <a:t> »</a:t>
            </a:r>
          </a:p>
          <a:p>
            <a:pPr marL="285750" indent="-285750" algn="just">
              <a:buFont typeface="Wingdings" pitchFamily="2" charset="2"/>
              <a:buChar char="ü"/>
            </a:pPr>
            <a:endParaRPr lang="fr-FR" dirty="0"/>
          </a:p>
        </p:txBody>
      </p:sp>
      <p:pic>
        <p:nvPicPr>
          <p:cNvPr id="3074" name="Picture 2" descr="Césarée dite de Palestine ou Césarée dite Maritime - LAROUSSE">
            <a:extLst>
              <a:ext uri="{FF2B5EF4-FFF2-40B4-BE49-F238E27FC236}">
                <a16:creationId xmlns:a16="http://schemas.microsoft.com/office/drawing/2014/main" id="{3920F3D4-C0BB-35B5-5992-1963E50C2A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973345" cy="198943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2D18900B-87EE-7B2D-2466-691043A968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755" y="2520779"/>
            <a:ext cx="2588363" cy="3608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118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5D1B0BC-43E2-5A73-08EC-509DE260F8FC}"/>
              </a:ext>
            </a:extLst>
          </p:cNvPr>
          <p:cNvSpPr txBox="1"/>
          <p:nvPr/>
        </p:nvSpPr>
        <p:spPr>
          <a:xfrm>
            <a:off x="4436075" y="499764"/>
            <a:ext cx="7438767" cy="5909310"/>
          </a:xfrm>
          <a:prstGeom prst="rect">
            <a:avLst/>
          </a:prstGeom>
          <a:noFill/>
        </p:spPr>
        <p:txBody>
          <a:bodyPr wrap="square">
            <a:spAutoFit/>
          </a:bodyPr>
          <a:lstStyle/>
          <a:p>
            <a:pPr marL="285750" indent="-285750" algn="just">
              <a:buFont typeface="Wingdings" pitchFamily="2" charset="2"/>
              <a:buChar char="ü"/>
              <a:tabLst>
                <a:tab pos="1931670" algn="l"/>
              </a:tabLst>
            </a:pP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A l’invitation de Corneille, Pierre fait alors une catéchèse : l’action de Jésus, l’oint, en Galilée, la passion et la résurrection dont ils ont été témoins, l’accomplissement des promesses des prophètes : « </a:t>
            </a:r>
            <a:r>
              <a:rPr lang="fr-FR" sz="18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quiconque croit en lui recevra par son nom la rémission de ses péchés.</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Wingdings" pitchFamily="2" charset="2"/>
              <a:buChar char="ü"/>
              <a:tabLst>
                <a:tab pos="1931670" algn="l"/>
              </a:tabLst>
            </a:pP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Et c’est alors la pentecôte des païens devant la stupéfaction des circoncis... Ils se mettent an parler en langues. Pierre va alors les baptiser : « </a:t>
            </a:r>
            <a:r>
              <a:rPr lang="fr-FR" sz="18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peut-on refuser l’eau du baptême à ceux qui ont reçu l’Esprit Saint aussi bien que nous ? </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Wingdings" pitchFamily="2" charset="2"/>
              <a:buChar char="ü"/>
              <a:tabLst>
                <a:tab pos="1931670" algn="l"/>
              </a:tabLst>
            </a:pP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Pierre doit maintenant aller rendre compte de cette nouveauté inouïe à Jérusalem. Et Pierre refait pour la troisième fois le récit des événements, tout en l’interprétant. « </a:t>
            </a:r>
            <a:r>
              <a:rPr lang="fr-FR" sz="18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Jean a baptisé avec de l’eau, mais vous, vous serez baptisés dans l’Esprit Saint </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référence à l’évangile (</a:t>
            </a:r>
            <a:r>
              <a:rPr lang="fr-FR" sz="1800" kern="100" dirty="0" err="1">
                <a:effectLst/>
                <a:latin typeface="Bookman Old Style" panose="02050604050505020204" pitchFamily="18" charset="0"/>
                <a:ea typeface="Calibri" panose="020F0502020204030204" pitchFamily="34" charset="0"/>
                <a:cs typeface="Times New Roman" panose="02020603050405020304" pitchFamily="18" charset="0"/>
              </a:rPr>
              <a:t>Lc</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3, 16), une référence déjà rappelée dans le prologue des Actes. (1,5). Pierre souligne alors qu’on ne peut faire obstacle à Dieu. L’intervention de Dieu ne peut conduire qu’à l’obéissance. Ce fut déjà le cas avec </a:t>
            </a:r>
            <a:r>
              <a:rPr lang="fr-FR" sz="1800" kern="100" dirty="0" err="1">
                <a:effectLst/>
                <a:latin typeface="Bookman Old Style" panose="02050604050505020204" pitchFamily="18" charset="0"/>
                <a:ea typeface="Calibri" panose="020F0502020204030204" pitchFamily="34" charset="0"/>
                <a:cs typeface="Times New Roman" panose="02020603050405020304" pitchFamily="18" charset="0"/>
              </a:rPr>
              <a:t>Ananie</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C’était aussi l’argument de Gamaliel...les frères de Jérusalem découvrent ainsi cette dimension universelle : « </a:t>
            </a:r>
            <a:r>
              <a:rPr lang="fr-FR" sz="18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Ainsi donc aux païens aussi Dieu a donné la repentance qui conduit à la vie. </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ZoneTexte 3">
            <a:extLst>
              <a:ext uri="{FF2B5EF4-FFF2-40B4-BE49-F238E27FC236}">
                <a16:creationId xmlns:a16="http://schemas.microsoft.com/office/drawing/2014/main" id="{DDE28F0F-A5C1-E336-97E2-962E2B16D3A1}"/>
              </a:ext>
            </a:extLst>
          </p:cNvPr>
          <p:cNvSpPr txBox="1"/>
          <p:nvPr/>
        </p:nvSpPr>
        <p:spPr>
          <a:xfrm>
            <a:off x="6756057" y="130432"/>
            <a:ext cx="5316494" cy="369332"/>
          </a:xfrm>
          <a:prstGeom prst="rect">
            <a:avLst/>
          </a:prstGeom>
          <a:noFill/>
        </p:spPr>
        <p:txBody>
          <a:bodyPr wrap="square">
            <a:spAutoFit/>
          </a:bodyPr>
          <a:lstStyle/>
          <a:p>
            <a:pPr lvl="0">
              <a:tabLst>
                <a:tab pos="1931670" algn="l"/>
              </a:tabLst>
            </a:pPr>
            <a:r>
              <a:rPr lang="fr-FR" sz="1800" b="1" kern="100" dirty="0">
                <a:effectLst/>
                <a:latin typeface="Bookman Old Style" panose="02050604050505020204" pitchFamily="18" charset="0"/>
                <a:ea typeface="Calibri" panose="020F0502020204030204" pitchFamily="34" charset="0"/>
                <a:cs typeface="Times New Roman" panose="02020603050405020304" pitchFamily="18" charset="0"/>
              </a:rPr>
              <a:t>Le baptême de Corneille. (10 et 11,1-18)</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098" name="Picture 2" descr="no_image">
            <a:extLst>
              <a:ext uri="{FF2B5EF4-FFF2-40B4-BE49-F238E27FC236}">
                <a16:creationId xmlns:a16="http://schemas.microsoft.com/office/drawing/2014/main" id="{02309930-A4DC-E76D-5485-D7C74B0E81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616" y="1433384"/>
            <a:ext cx="4300151" cy="3225113"/>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E2F75EB8-BCD1-A84C-53DC-8855AF1F756E}"/>
              </a:ext>
            </a:extLst>
          </p:cNvPr>
          <p:cNvSpPr txBox="1"/>
          <p:nvPr/>
        </p:nvSpPr>
        <p:spPr>
          <a:xfrm>
            <a:off x="90616" y="5239950"/>
            <a:ext cx="4345459" cy="646331"/>
          </a:xfrm>
          <a:prstGeom prst="rect">
            <a:avLst/>
          </a:prstGeom>
          <a:noFill/>
        </p:spPr>
        <p:txBody>
          <a:bodyPr wrap="square">
            <a:spAutoFit/>
          </a:bodyPr>
          <a:lstStyle/>
          <a:p>
            <a:pPr algn="ctr"/>
            <a:r>
              <a:rPr lang="fr-FR" b="0" i="1" dirty="0">
                <a:solidFill>
                  <a:srgbClr val="4B5563"/>
                </a:solidFill>
                <a:effectLst/>
                <a:latin typeface="Roboto Flex"/>
              </a:rPr>
              <a:t>Tableau attribué à Michel II Corneille (1642-1708)</a:t>
            </a:r>
            <a:endParaRPr lang="fr-FR" dirty="0"/>
          </a:p>
        </p:txBody>
      </p:sp>
    </p:spTree>
    <p:extLst>
      <p:ext uri="{BB962C8B-B14F-4D97-AF65-F5344CB8AC3E}">
        <p14:creationId xmlns:p14="http://schemas.microsoft.com/office/powerpoint/2010/main" val="3025072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4A30269-5A57-42C6-8771-67424E2B9A45}"/>
              </a:ext>
            </a:extLst>
          </p:cNvPr>
          <p:cNvSpPr txBox="1"/>
          <p:nvPr/>
        </p:nvSpPr>
        <p:spPr>
          <a:xfrm>
            <a:off x="3246737" y="524478"/>
            <a:ext cx="8714602" cy="6463308"/>
          </a:xfrm>
          <a:prstGeom prst="rect">
            <a:avLst/>
          </a:prstGeom>
          <a:noFill/>
        </p:spPr>
        <p:txBody>
          <a:bodyPr wrap="square">
            <a:spAutoFit/>
          </a:bodyPr>
          <a:lstStyle/>
          <a:p>
            <a:pPr marL="285750" indent="-285750" algn="just">
              <a:buFont typeface="Wingdings" pitchFamily="2" charset="2"/>
              <a:buChar char="ü"/>
            </a:pPr>
            <a:r>
              <a:rPr lang="fr-FR" dirty="0">
                <a:effectLst/>
                <a:ea typeface="Calibri" panose="020F0502020204030204" pitchFamily="34" charset="0"/>
                <a:cs typeface="Times New Roman" panose="02020603050405020304" pitchFamily="18" charset="0"/>
              </a:rPr>
              <a:t>La Pentecôte a inauguré la mission en Israël. La descente de l’Esprit dans la maison de Corneille, « Pentecôte des gentils » inaugure la mission vers les nations païennes. Ce récit est donc un texte pivot dans les Actes.</a:t>
            </a:r>
          </a:p>
          <a:p>
            <a:pPr marL="285750" indent="-285750" algn="just">
              <a:buFont typeface="Wingdings" pitchFamily="2" charset="2"/>
              <a:buChar char="ü"/>
            </a:pPr>
            <a:r>
              <a:rPr lang="fr-FR" dirty="0">
                <a:effectLst/>
                <a:ea typeface="Calibri" panose="020F0502020204030204" pitchFamily="34" charset="0"/>
                <a:cs typeface="Times New Roman" panose="02020603050405020304" pitchFamily="18" charset="0"/>
              </a:rPr>
              <a:t> Paul, lors de sa vocation, a été envoyé vers les nations païennes, mais cette ouverture devait être légitimée par Pierre qui a autorité et par l’Église de Jérusalem. Ainsi la mission de Paul est-elle accrochée à celle de Pierre, comme l’ouverture aux païens est ancrée dans le judaïsme. </a:t>
            </a:r>
          </a:p>
          <a:p>
            <a:pPr marL="285750" indent="-285750" algn="just">
              <a:buFont typeface="Wingdings" pitchFamily="2" charset="2"/>
              <a:buChar char="ü"/>
            </a:pPr>
            <a:r>
              <a:rPr lang="fr-FR" dirty="0">
                <a:effectLst/>
                <a:ea typeface="Calibri" panose="020F0502020204030204" pitchFamily="34" charset="0"/>
                <a:cs typeface="Times New Roman" panose="02020603050405020304" pitchFamily="18" charset="0"/>
              </a:rPr>
              <a:t>La notion d’élection est ainsi en train d’évoluer. Déjà, depuis l’exil à Babylone, le peuple d’Israël lui-même se savait en mission envers le reste de l’humanité pour lui faire connaître le vrai Dieu. La dimension universelle de salut est aussi présente dans l’Écriture : Dieu veut sauver les Ninivites avec Jonas ; le 3</a:t>
            </a:r>
            <a:r>
              <a:rPr lang="fr-FR" baseline="30000" dirty="0">
                <a:effectLst/>
                <a:ea typeface="Calibri" panose="020F0502020204030204" pitchFamily="34" charset="0"/>
                <a:cs typeface="Times New Roman" panose="02020603050405020304" pitchFamily="18" charset="0"/>
              </a:rPr>
              <a:t>ème</a:t>
            </a:r>
            <a:r>
              <a:rPr lang="fr-FR" dirty="0">
                <a:effectLst/>
                <a:ea typeface="Calibri" panose="020F0502020204030204" pitchFamily="34" charset="0"/>
                <a:cs typeface="Times New Roman" panose="02020603050405020304" pitchFamily="18" charset="0"/>
              </a:rPr>
              <a:t> Isaïe prend position pour l’admission des étrangers de bonne volonté dans les synagogues ; Ruth, une Moabite, va devenir l’ancêtre de David et donc du Messie...Mais une nouvelle étape s’ouvre ici. Depuis l’exil, on avait ouvert les portes des synagogues, mais pratiquer l’hospitalité est une autre affaire. C’est ce qui se joue dans cet épisode.</a:t>
            </a:r>
            <a:r>
              <a:rPr lang="fr-FR" dirty="0">
                <a:effectLst/>
              </a:rPr>
              <a:t> </a:t>
            </a:r>
          </a:p>
          <a:p>
            <a:pPr marL="285750" indent="-285750" algn="just">
              <a:buFont typeface="Wingdings" pitchFamily="2" charset="2"/>
              <a:buChar char="ü"/>
            </a:pPr>
            <a:r>
              <a:rPr lang="fr-FR" sz="1800" kern="100" dirty="0">
                <a:effectLst/>
                <a:ea typeface="Calibri" panose="020F0502020204030204" pitchFamily="34" charset="0"/>
                <a:cs typeface="Times New Roman" panose="02020603050405020304" pitchFamily="18" charset="0"/>
              </a:rPr>
              <a:t>Pierre a compris, à l’initiative de Dieu, que « </a:t>
            </a:r>
            <a:r>
              <a:rPr lang="fr-FR" sz="1800" kern="100" dirty="0">
                <a:solidFill>
                  <a:srgbClr val="0070C0"/>
                </a:solidFill>
                <a:effectLst/>
                <a:ea typeface="Calibri" panose="020F0502020204030204" pitchFamily="34" charset="0"/>
                <a:cs typeface="Times New Roman" panose="02020603050405020304" pitchFamily="18" charset="0"/>
              </a:rPr>
              <a:t>Dieu ne regarde pas à l’apparence, mais qu’en toute nation, qui le craint et pratique la justice lui est agréable. </a:t>
            </a:r>
            <a:r>
              <a:rPr lang="fr-FR" sz="1800" kern="100" dirty="0">
                <a:effectLst/>
                <a:ea typeface="Calibri" panose="020F0502020204030204" pitchFamily="34" charset="0"/>
                <a:cs typeface="Times New Roman" panose="02020603050405020304" pitchFamily="18" charset="0"/>
              </a:rPr>
              <a:t>». C’est donc la fin du privilège exclusif d’Israël mais Pierre redit que c’est aux fils d’Israël que cette nouvelle a été envoyée. Paul va dans le même sens dans l’épître aux Romains : « </a:t>
            </a:r>
            <a:r>
              <a:rPr lang="fr-FR" sz="1800" kern="100" dirty="0">
                <a:solidFill>
                  <a:srgbClr val="0070C0"/>
                </a:solidFill>
                <a:effectLst/>
                <a:ea typeface="Calibri" panose="020F0502020204030204" pitchFamily="34" charset="0"/>
                <a:cs typeface="Times New Roman" panose="02020603050405020304" pitchFamily="18" charset="0"/>
              </a:rPr>
              <a:t>l’évangile est puissance de Dieu pour le salut de quiconque croit, je juif d’abord, puis le Grec. </a:t>
            </a:r>
            <a:r>
              <a:rPr lang="fr-FR" sz="1800" kern="100" dirty="0">
                <a:effectLst/>
                <a:ea typeface="Calibri" panose="020F0502020204030204" pitchFamily="34" charset="0"/>
                <a:cs typeface="Times New Roman" panose="02020603050405020304" pitchFamily="18" charset="0"/>
              </a:rPr>
              <a:t>» (</a:t>
            </a:r>
            <a:r>
              <a:rPr lang="fr-FR" sz="1800" kern="100" dirty="0" err="1">
                <a:effectLst/>
                <a:ea typeface="Calibri" panose="020F0502020204030204" pitchFamily="34" charset="0"/>
                <a:cs typeface="Times New Roman" panose="02020603050405020304" pitchFamily="18" charset="0"/>
              </a:rPr>
              <a:t>Rm</a:t>
            </a:r>
            <a:r>
              <a:rPr lang="fr-FR" sz="1800" kern="100" dirty="0">
                <a:effectLst/>
                <a:ea typeface="Calibri" panose="020F0502020204030204" pitchFamily="34" charset="0"/>
                <a:cs typeface="Times New Roman" panose="02020603050405020304" pitchFamily="18" charset="0"/>
              </a:rPr>
              <a:t>, 1,16). Universalité de l’Évangile et priorité d’Israël s’articulent donc. L’ouverture aux païens n’est pas dépit devant la fermeture des juifs, mais s’inscrit dans la continuité. </a:t>
            </a:r>
          </a:p>
          <a:p>
            <a:pPr marL="285750" indent="-285750">
              <a:buFont typeface="Wingdings" pitchFamily="2" charset="2"/>
              <a:buChar char="ü"/>
            </a:pPr>
            <a:endParaRPr lang="fr-FR" dirty="0"/>
          </a:p>
        </p:txBody>
      </p:sp>
      <p:sp>
        <p:nvSpPr>
          <p:cNvPr id="4" name="ZoneTexte 3">
            <a:extLst>
              <a:ext uri="{FF2B5EF4-FFF2-40B4-BE49-F238E27FC236}">
                <a16:creationId xmlns:a16="http://schemas.microsoft.com/office/drawing/2014/main" id="{8F817A1B-7F74-E087-1FD4-AC22C0872B30}"/>
              </a:ext>
            </a:extLst>
          </p:cNvPr>
          <p:cNvSpPr txBox="1"/>
          <p:nvPr/>
        </p:nvSpPr>
        <p:spPr>
          <a:xfrm>
            <a:off x="6731344" y="155146"/>
            <a:ext cx="5316494" cy="369332"/>
          </a:xfrm>
          <a:prstGeom prst="rect">
            <a:avLst/>
          </a:prstGeom>
          <a:noFill/>
        </p:spPr>
        <p:txBody>
          <a:bodyPr wrap="square">
            <a:spAutoFit/>
          </a:bodyPr>
          <a:lstStyle/>
          <a:p>
            <a:pPr lvl="0" algn="r">
              <a:tabLst>
                <a:tab pos="1931670" algn="l"/>
              </a:tabLst>
            </a:pPr>
            <a:r>
              <a:rPr lang="fr-FR" sz="1800" b="1" kern="100" dirty="0">
                <a:effectLst/>
                <a:latin typeface="Calibri" panose="020F0502020204030204" pitchFamily="34" charset="0"/>
                <a:ea typeface="Calibri" panose="020F0502020204030204" pitchFamily="34" charset="0"/>
                <a:cs typeface="Times New Roman" panose="02020603050405020304" pitchFamily="18" charset="0"/>
              </a:rPr>
              <a:t>Un texte pivot.</a:t>
            </a:r>
          </a:p>
        </p:txBody>
      </p:sp>
      <p:pic>
        <p:nvPicPr>
          <p:cNvPr id="5122" name="Picture 2" descr="La Descente du Saint-Esprit - Cathédrale Notre-Dame de Paris">
            <a:extLst>
              <a:ext uri="{FF2B5EF4-FFF2-40B4-BE49-F238E27FC236}">
                <a16:creationId xmlns:a16="http://schemas.microsoft.com/office/drawing/2014/main" id="{D4A77B86-33F1-F652-9EEB-1EDEE763EE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830" y="1228297"/>
            <a:ext cx="3053907" cy="3417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4309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43FBCFE-19BD-5709-CD7E-4FB8A4C6AFE5}"/>
              </a:ext>
            </a:extLst>
          </p:cNvPr>
          <p:cNvSpPr txBox="1"/>
          <p:nvPr/>
        </p:nvSpPr>
        <p:spPr>
          <a:xfrm>
            <a:off x="2752467" y="1000535"/>
            <a:ext cx="8764029" cy="4801314"/>
          </a:xfrm>
          <a:prstGeom prst="rect">
            <a:avLst/>
          </a:prstGeom>
          <a:noFill/>
        </p:spPr>
        <p:txBody>
          <a:bodyPr wrap="square">
            <a:spAutoFit/>
          </a:bodyPr>
          <a:lstStyle/>
          <a:p>
            <a:pPr marL="285750" indent="-285750" algn="just">
              <a:buFont typeface="Wingdings" pitchFamily="2" charset="2"/>
              <a:buChar char="ü"/>
              <a:tabLst>
                <a:tab pos="1931670" algn="l"/>
              </a:tabLst>
            </a:pP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Le récit donne peu de place à une argumentation scripturaire. Ainsi le décret de la voix céleste : « </a:t>
            </a:r>
            <a:r>
              <a:rPr lang="fr-FR" sz="18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les choses que Dieu a purifiées, ne les profane pas </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aurait pu être un écho à la contestation du rituel de pureté par Jésus chez Marc (Mc, 7,1-23) : « </a:t>
            </a:r>
            <a:r>
              <a:rPr lang="fr-FR" sz="18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Il n’y a rien d’extérieur à l’homme qui puisse le rendre impur en pénétrant en lui</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 Le narrateur recourt ici à l’autorité directe, immédiate de Dieu pour légitimer le nouveau chemin que prend l’évangélisation...Il y a là une triple intervention divine : la vision de Corneille, l’extase de Pierre et la Pentecôte des Gentils. </a:t>
            </a:r>
          </a:p>
          <a:p>
            <a:pPr marL="742950" lvl="1" indent="-285750" algn="just">
              <a:buFont typeface="Wingdings" pitchFamily="2" charset="2"/>
              <a:buChar char="Ø"/>
              <a:tabLst>
                <a:tab pos="1931670" algn="l"/>
              </a:tabLst>
            </a:pPr>
            <a:r>
              <a:rPr lang="fr-FR" kern="100" dirty="0">
                <a:effectLst/>
                <a:latin typeface="Bookman Old Style" panose="02050604050505020204" pitchFamily="18" charset="0"/>
                <a:ea typeface="Calibri" panose="020F0502020204030204" pitchFamily="34" charset="0"/>
                <a:cs typeface="Times New Roman" panose="02020603050405020304" pitchFamily="18" charset="0"/>
              </a:rPr>
              <a:t>Le message en tout cas est clair : l’ouverture de l’évangile aux païens n’est pas une stratégie des premiers chrétiens, mais de la volonté de Dieu. </a:t>
            </a:r>
            <a:endParaRPr lang="fr-FR"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buFont typeface="Wingdings" pitchFamily="2" charset="2"/>
              <a:buChar char="Ø"/>
              <a:tabLst>
                <a:tab pos="1931670" algn="l"/>
              </a:tabLst>
            </a:pPr>
            <a:r>
              <a:rPr lang="fr-FR" kern="100" dirty="0">
                <a:effectLst/>
                <a:latin typeface="Bookman Old Style" panose="02050604050505020204" pitchFamily="18" charset="0"/>
                <a:ea typeface="Calibri" panose="020F0502020204030204" pitchFamily="34" charset="0"/>
                <a:cs typeface="Times New Roman" panose="02020603050405020304" pitchFamily="18" charset="0"/>
              </a:rPr>
              <a:t> Ces interventions divines requièrent néanmoins la médiation humaine, notamment celle de Pierre qui agit et rend compte. </a:t>
            </a:r>
          </a:p>
          <a:p>
            <a:pPr lvl="1" algn="just">
              <a:tabLst>
                <a:tab pos="1931670" algn="l"/>
              </a:tabLst>
            </a:pPr>
            <a:endParaRPr lang="fr-FR"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1931670" algn="l"/>
              </a:tabLst>
            </a:pP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Le récit nous entraine ainsi de la question des interdits alimentaires à la question de l’accueil de l’étranger, de l’autre. La question des interdits alimentaires reviendra lors de la délibération du concile de Jérusalem.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ZoneTexte 3">
            <a:extLst>
              <a:ext uri="{FF2B5EF4-FFF2-40B4-BE49-F238E27FC236}">
                <a16:creationId xmlns:a16="http://schemas.microsoft.com/office/drawing/2014/main" id="{44343CDD-7AA4-D488-1374-B2F20368C50B}"/>
              </a:ext>
            </a:extLst>
          </p:cNvPr>
          <p:cNvSpPr txBox="1"/>
          <p:nvPr/>
        </p:nvSpPr>
        <p:spPr>
          <a:xfrm>
            <a:off x="6731344" y="155146"/>
            <a:ext cx="5316494" cy="369332"/>
          </a:xfrm>
          <a:prstGeom prst="rect">
            <a:avLst/>
          </a:prstGeom>
          <a:noFill/>
        </p:spPr>
        <p:txBody>
          <a:bodyPr wrap="square">
            <a:spAutoFit/>
          </a:bodyPr>
          <a:lstStyle/>
          <a:p>
            <a:pPr lvl="0" algn="r">
              <a:tabLst>
                <a:tab pos="1931670" algn="l"/>
              </a:tabLst>
            </a:pPr>
            <a:r>
              <a:rPr lang="fr-FR" sz="1800" b="1" kern="100" dirty="0">
                <a:effectLst/>
                <a:latin typeface="Calibri" panose="020F0502020204030204" pitchFamily="34" charset="0"/>
                <a:ea typeface="Calibri" panose="020F0502020204030204" pitchFamily="34" charset="0"/>
                <a:cs typeface="Times New Roman" panose="02020603050405020304" pitchFamily="18" charset="0"/>
              </a:rPr>
              <a:t>Un texte pivot.</a:t>
            </a:r>
          </a:p>
        </p:txBody>
      </p:sp>
      <p:pic>
        <p:nvPicPr>
          <p:cNvPr id="6146" name="Picture 2" descr="LE LEVITIQUE - COLLECTIF - 1951 | eBay">
            <a:extLst>
              <a:ext uri="{FF2B5EF4-FFF2-40B4-BE49-F238E27FC236}">
                <a16:creationId xmlns:a16="http://schemas.microsoft.com/office/drawing/2014/main" id="{4DE58BC9-B1D0-A33B-3127-D577408860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421623" cy="31953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Les Actes des Apôtres - Chanoine Alfred Weber | Chiré">
            <a:extLst>
              <a:ext uri="{FF2B5EF4-FFF2-40B4-BE49-F238E27FC236}">
                <a16:creationId xmlns:a16="http://schemas.microsoft.com/office/drawing/2014/main" id="{0C232F98-D58B-1FD7-2B4C-53E277D134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967" y="2968196"/>
            <a:ext cx="2349500" cy="3467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754989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272</TotalTime>
  <Words>5111</Words>
  <Application>Microsoft Macintosh PowerPoint</Application>
  <PresentationFormat>Grand écran</PresentationFormat>
  <Paragraphs>123</Paragraphs>
  <Slides>18</Slides>
  <Notes>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18</vt:i4>
      </vt:variant>
    </vt:vector>
  </HeadingPairs>
  <TitlesOfParts>
    <vt:vector size="28" baseType="lpstr">
      <vt:lpstr>Arial</vt:lpstr>
      <vt:lpstr>Bookman Old Style</vt:lpstr>
      <vt:lpstr>Calibri</vt:lpstr>
      <vt:lpstr>Calibri Light</vt:lpstr>
      <vt:lpstr>Courier New</vt:lpstr>
      <vt:lpstr>Open Sans</vt:lpstr>
      <vt:lpstr>Roboto Condensed</vt:lpstr>
      <vt:lpstr>Roboto Flex</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Claude Berruer</dc:creator>
  <cp:lastModifiedBy>Claude Berruer</cp:lastModifiedBy>
  <cp:revision>20</cp:revision>
  <dcterms:created xsi:type="dcterms:W3CDTF">2026-09-14T16:38:56Z</dcterms:created>
  <dcterms:modified xsi:type="dcterms:W3CDTF">2026-10-12T16:53:11Z</dcterms:modified>
</cp:coreProperties>
</file>