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327" r:id="rId2"/>
    <p:sldId id="262" r:id="rId3"/>
    <p:sldId id="265" r:id="rId4"/>
    <p:sldId id="257" r:id="rId5"/>
    <p:sldId id="266" r:id="rId6"/>
    <p:sldId id="260" r:id="rId7"/>
    <p:sldId id="297" r:id="rId8"/>
    <p:sldId id="258" r:id="rId9"/>
    <p:sldId id="259" r:id="rId10"/>
    <p:sldId id="298" r:id="rId11"/>
    <p:sldId id="256" r:id="rId12"/>
    <p:sldId id="261" r:id="rId13"/>
    <p:sldId id="263" r:id="rId14"/>
    <p:sldId id="300" r:id="rId15"/>
    <p:sldId id="308" r:id="rId16"/>
    <p:sldId id="301" r:id="rId17"/>
    <p:sldId id="302" r:id="rId18"/>
    <p:sldId id="303" r:id="rId19"/>
    <p:sldId id="304" r:id="rId20"/>
    <p:sldId id="305" r:id="rId21"/>
    <p:sldId id="306" r:id="rId22"/>
    <p:sldId id="307" r:id="rId23"/>
    <p:sldId id="309" r:id="rId24"/>
    <p:sldId id="310" r:id="rId25"/>
    <p:sldId id="325" r:id="rId26"/>
    <p:sldId id="299" r:id="rId27"/>
    <p:sldId id="268" r:id="rId28"/>
    <p:sldId id="269" r:id="rId29"/>
    <p:sldId id="270" r:id="rId30"/>
    <p:sldId id="271" r:id="rId31"/>
    <p:sldId id="272" r:id="rId32"/>
    <p:sldId id="273" r:id="rId33"/>
    <p:sldId id="274" r:id="rId34"/>
    <p:sldId id="275" r:id="rId35"/>
    <p:sldId id="276" r:id="rId36"/>
    <p:sldId id="277" r:id="rId37"/>
    <p:sldId id="278" r:id="rId38"/>
    <p:sldId id="279" r:id="rId39"/>
    <p:sldId id="280" r:id="rId40"/>
    <p:sldId id="281" r:id="rId41"/>
    <p:sldId id="282" r:id="rId42"/>
    <p:sldId id="284" r:id="rId43"/>
    <p:sldId id="311" r:id="rId44"/>
    <p:sldId id="286" r:id="rId45"/>
    <p:sldId id="285" r:id="rId46"/>
    <p:sldId id="288" r:id="rId47"/>
    <p:sldId id="289" r:id="rId48"/>
    <p:sldId id="312" r:id="rId49"/>
    <p:sldId id="315" r:id="rId50"/>
    <p:sldId id="314" r:id="rId51"/>
    <p:sldId id="264" r:id="rId52"/>
    <p:sldId id="317" r:id="rId53"/>
    <p:sldId id="316" r:id="rId54"/>
    <p:sldId id="267" r:id="rId55"/>
    <p:sldId id="319" r:id="rId56"/>
    <p:sldId id="320" r:id="rId57"/>
    <p:sldId id="321" r:id="rId58"/>
    <p:sldId id="293" r:id="rId59"/>
    <p:sldId id="292" r:id="rId60"/>
    <p:sldId id="294" r:id="rId61"/>
    <p:sldId id="295" r:id="rId62"/>
    <p:sldId id="322" r:id="rId63"/>
    <p:sldId id="323" r:id="rId64"/>
    <p:sldId id="324" r:id="rId65"/>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8728"/>
  </p:normalViewPr>
  <p:slideViewPr>
    <p:cSldViewPr snapToGrid="0">
      <p:cViewPr varScale="1">
        <p:scale>
          <a:sx n="85" d="100"/>
          <a:sy n="85" d="100"/>
        </p:scale>
        <p:origin x="15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234F12-E5B5-1242-9A6D-EA3EB0532C01}" type="datetimeFigureOut">
              <a:rPr lang="fr-FR" smtClean="0"/>
              <a:t>13/10/2026</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FA01A-49ED-1448-8CF2-526FD5187ED3}" type="slidenum">
              <a:rPr lang="fr-FR" smtClean="0"/>
              <a:t>‹N°›</a:t>
            </a:fld>
            <a:endParaRPr lang="fr-FR"/>
          </a:p>
        </p:txBody>
      </p:sp>
    </p:spTree>
    <p:extLst>
      <p:ext uri="{BB962C8B-B14F-4D97-AF65-F5344CB8AC3E}">
        <p14:creationId xmlns:p14="http://schemas.microsoft.com/office/powerpoint/2010/main" val="2157868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9C9FA01A-49ED-1448-8CF2-526FD5187ED3}" type="slidenum">
              <a:rPr lang="fr-FR" smtClean="0"/>
              <a:t>29</a:t>
            </a:fld>
            <a:endParaRPr lang="fr-FR"/>
          </a:p>
        </p:txBody>
      </p:sp>
    </p:spTree>
    <p:extLst>
      <p:ext uri="{BB962C8B-B14F-4D97-AF65-F5344CB8AC3E}">
        <p14:creationId xmlns:p14="http://schemas.microsoft.com/office/powerpoint/2010/main" val="3816899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9C9FA01A-49ED-1448-8CF2-526FD5187ED3}" type="slidenum">
              <a:rPr lang="fr-FR" smtClean="0"/>
              <a:t>34</a:t>
            </a:fld>
            <a:endParaRPr lang="fr-FR"/>
          </a:p>
        </p:txBody>
      </p:sp>
    </p:spTree>
    <p:extLst>
      <p:ext uri="{BB962C8B-B14F-4D97-AF65-F5344CB8AC3E}">
        <p14:creationId xmlns:p14="http://schemas.microsoft.com/office/powerpoint/2010/main" val="2257021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9C9FA01A-49ED-1448-8CF2-526FD5187ED3}" type="slidenum">
              <a:rPr lang="fr-FR" smtClean="0"/>
              <a:t>41</a:t>
            </a:fld>
            <a:endParaRPr lang="fr-FR"/>
          </a:p>
        </p:txBody>
      </p:sp>
    </p:spTree>
    <p:extLst>
      <p:ext uri="{BB962C8B-B14F-4D97-AF65-F5344CB8AC3E}">
        <p14:creationId xmlns:p14="http://schemas.microsoft.com/office/powerpoint/2010/main" val="283779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9C9FA01A-49ED-1448-8CF2-526FD5187ED3}" type="slidenum">
              <a:rPr lang="fr-FR" smtClean="0"/>
              <a:t>44</a:t>
            </a:fld>
            <a:endParaRPr lang="fr-FR"/>
          </a:p>
        </p:txBody>
      </p:sp>
    </p:spTree>
    <p:extLst>
      <p:ext uri="{BB962C8B-B14F-4D97-AF65-F5344CB8AC3E}">
        <p14:creationId xmlns:p14="http://schemas.microsoft.com/office/powerpoint/2010/main" val="2348978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E03E530-0AA3-80E3-7BED-F8B57597C3A3}"/>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6D9CDAF1-C745-C3A8-7AF1-48B3696910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BC0A3190-1331-B2A9-10EA-89B1BFCEA32B}"/>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5" name="Espace réservé du pied de page 4">
            <a:extLst>
              <a:ext uri="{FF2B5EF4-FFF2-40B4-BE49-F238E27FC236}">
                <a16:creationId xmlns:a16="http://schemas.microsoft.com/office/drawing/2014/main" id="{F7CDDA43-DEAA-D764-048E-FEEE616FE882}"/>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B9009B65-4483-BF52-7115-F90A157BE15D}"/>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3465786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A22C196-9412-CC32-EB41-0C8C0BDD9EF2}"/>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3C03C8C5-2B2E-BD08-38AE-6C1B57145141}"/>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E007484B-9019-762C-3BE3-8A96FC8761DD}"/>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5" name="Espace réservé du pied de page 4">
            <a:extLst>
              <a:ext uri="{FF2B5EF4-FFF2-40B4-BE49-F238E27FC236}">
                <a16:creationId xmlns:a16="http://schemas.microsoft.com/office/drawing/2014/main" id="{4355A82F-8682-D4EE-6E4D-CCF73526CC5C}"/>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2147C2D-8CB2-DC64-D673-6E077EE579BB}"/>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1512899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B3911B4-805C-59A3-5C37-D3AA53208F43}"/>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B06569AE-302C-4726-B4B4-295375F11B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59C14384-2579-06BA-65D2-8622DE5A6AB8}"/>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5" name="Espace réservé du pied de page 4">
            <a:extLst>
              <a:ext uri="{FF2B5EF4-FFF2-40B4-BE49-F238E27FC236}">
                <a16:creationId xmlns:a16="http://schemas.microsoft.com/office/drawing/2014/main" id="{751CF9D3-FFBA-67D4-B8BE-2F0988C6B041}"/>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48B71DA3-EB5E-64BB-F256-9A9369E7BD5C}"/>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656891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05806AC-21E7-8D4D-B000-6F415DB8604D}"/>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0922A2CE-7BD3-B4E2-E87C-CBBD8F131D0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EDEDCAE5-26BC-DD1E-CE6C-3DA03E7A2CF2}"/>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703B2AC8-26F6-7F63-72F4-7DF5E8FF3EE8}"/>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6" name="Espace réservé du pied de page 5">
            <a:extLst>
              <a:ext uri="{FF2B5EF4-FFF2-40B4-BE49-F238E27FC236}">
                <a16:creationId xmlns:a16="http://schemas.microsoft.com/office/drawing/2014/main" id="{F1F12EED-52B5-2EA4-1D1D-3F991634F334}"/>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5691C66B-986F-C8C8-BD81-45BE2CD765D7}"/>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18588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5909239-EC86-1DD7-24BB-5316136AE810}"/>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E5D07AC4-E138-590C-DF77-2DAD263C57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D292D92F-0BD0-C78E-754A-770667904041}"/>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6F3BC1F7-3799-D03B-1257-E74559B368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52E2E5B1-6237-B837-7139-BB27B942E3B3}"/>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DE3844D4-9C37-81E1-B674-570D9CAE3952}"/>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8" name="Espace réservé du pied de page 7">
            <a:extLst>
              <a:ext uri="{FF2B5EF4-FFF2-40B4-BE49-F238E27FC236}">
                <a16:creationId xmlns:a16="http://schemas.microsoft.com/office/drawing/2014/main" id="{32AC1F26-F3A3-3E7D-45DB-FAA2A58D3EC1}"/>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B6320264-6026-FA6A-5D06-9CD5CDF9EA07}"/>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3352093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457AD79-4683-0C06-C44D-B44F4626B2C0}"/>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C87D591C-F67C-49EA-304A-81C9E04C4FC2}"/>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4" name="Espace réservé du pied de page 3">
            <a:extLst>
              <a:ext uri="{FF2B5EF4-FFF2-40B4-BE49-F238E27FC236}">
                <a16:creationId xmlns:a16="http://schemas.microsoft.com/office/drawing/2014/main" id="{5DEFE7A3-644A-3395-C43E-C44F9D13D302}"/>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7012B022-2AFE-374D-1D6A-0059DDB964A9}"/>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367193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133B6009-574E-07A6-0EBB-A478BBBE18EE}"/>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3" name="Espace réservé du pied de page 2">
            <a:extLst>
              <a:ext uri="{FF2B5EF4-FFF2-40B4-BE49-F238E27FC236}">
                <a16:creationId xmlns:a16="http://schemas.microsoft.com/office/drawing/2014/main" id="{7D2B420F-D317-5348-3B22-4B37CE95022A}"/>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23130546-F1B8-F27C-AD26-53A6EC68FCC6}"/>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451154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825CDA3-972D-910A-5275-C69B9A3BBE00}"/>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F76E2B2A-2B07-467C-B453-36612BCF2B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940B9270-6132-CB18-8220-68E046FF02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86A6D0B3-5F24-0976-1329-9C3987EDEDE1}"/>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6" name="Espace réservé du pied de page 5">
            <a:extLst>
              <a:ext uri="{FF2B5EF4-FFF2-40B4-BE49-F238E27FC236}">
                <a16:creationId xmlns:a16="http://schemas.microsoft.com/office/drawing/2014/main" id="{6D751F19-826E-2AF8-9FD7-FA6EEF04CC91}"/>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D0F3766-145E-FEAC-6290-890F203BAB8A}"/>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900052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69C9C42-65A3-03EE-AFAE-3947B7DA25A8}"/>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0CA53B32-43BA-5E2A-0C88-67A6D657CB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00B9754E-2FDE-8210-2C02-7C1F45B026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F47D2050-5A4C-CCD2-B875-07C19F0056BD}"/>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6" name="Espace réservé du pied de page 5">
            <a:extLst>
              <a:ext uri="{FF2B5EF4-FFF2-40B4-BE49-F238E27FC236}">
                <a16:creationId xmlns:a16="http://schemas.microsoft.com/office/drawing/2014/main" id="{73F03E51-B235-EB60-8733-B936B7E69187}"/>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B82188D3-59B1-7CDA-01ED-D78317F86C93}"/>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2445873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5C139DD-ADF5-5C7C-11AA-6041C29C260D}"/>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D5C94F17-CD90-FD4A-3C56-4143F6FB4BA8}"/>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D71C44CA-C923-8D3F-25E1-7D263AAF5B2E}"/>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5" name="Espace réservé du pied de page 4">
            <a:extLst>
              <a:ext uri="{FF2B5EF4-FFF2-40B4-BE49-F238E27FC236}">
                <a16:creationId xmlns:a16="http://schemas.microsoft.com/office/drawing/2014/main" id="{2843AF65-5761-02A8-D148-FD0B59C23431}"/>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3817705-017E-4A10-9047-F43448951900}"/>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2428482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758BBE02-FE77-BB25-7F65-AD5E7F12B50B}"/>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AFD4BDE2-EB52-87AA-79A2-36AC6566B62F}"/>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EDFE1003-8958-DFBB-204A-6C48312F0434}"/>
              </a:ext>
            </a:extLst>
          </p:cNvPr>
          <p:cNvSpPr>
            <a:spLocks noGrp="1"/>
          </p:cNvSpPr>
          <p:nvPr>
            <p:ph type="dt" sz="half" idx="10"/>
          </p:nvPr>
        </p:nvSpPr>
        <p:spPr/>
        <p:txBody>
          <a:bodyPr/>
          <a:lstStyle/>
          <a:p>
            <a:fld id="{D9C977D4-7B3B-C747-93B0-0436866998E7}" type="datetimeFigureOut">
              <a:rPr lang="fr-FR" smtClean="0"/>
              <a:t>13/10/2026</a:t>
            </a:fld>
            <a:endParaRPr lang="fr-FR"/>
          </a:p>
        </p:txBody>
      </p:sp>
      <p:sp>
        <p:nvSpPr>
          <p:cNvPr id="5" name="Espace réservé du pied de page 4">
            <a:extLst>
              <a:ext uri="{FF2B5EF4-FFF2-40B4-BE49-F238E27FC236}">
                <a16:creationId xmlns:a16="http://schemas.microsoft.com/office/drawing/2014/main" id="{07E34BF8-313D-5335-0B67-91D4E08C8A9E}"/>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BA5B46D2-DFDC-36EF-8AE9-F179D73FA4D9}"/>
              </a:ext>
            </a:extLst>
          </p:cNvPr>
          <p:cNvSpPr>
            <a:spLocks noGrp="1"/>
          </p:cNvSpPr>
          <p:nvPr>
            <p:ph type="sldNum" sz="quarter" idx="12"/>
          </p:nvPr>
        </p:nvSpPr>
        <p:spPr/>
        <p:txBody>
          <a:bodyPr/>
          <a:lstStyle/>
          <a:p>
            <a:fld id="{BB73BE8C-ACC7-AD40-887E-A0D1918E26C7}" type="slidenum">
              <a:rPr lang="fr-FR" smtClean="0"/>
              <a:t>‹N°›</a:t>
            </a:fld>
            <a:endParaRPr lang="fr-FR"/>
          </a:p>
        </p:txBody>
      </p:sp>
    </p:spTree>
    <p:extLst>
      <p:ext uri="{BB962C8B-B14F-4D97-AF65-F5344CB8AC3E}">
        <p14:creationId xmlns:p14="http://schemas.microsoft.com/office/powerpoint/2010/main" val="854688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2B8DCDC3-089A-DC50-7299-2BBB530899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64F5BD6D-85BA-2FFE-9500-A53FF256AA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A3F2BEA-466B-D51E-50B5-A74A711F36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C977D4-7B3B-C747-93B0-0436866998E7}" type="datetimeFigureOut">
              <a:rPr lang="fr-FR" smtClean="0"/>
              <a:t>13/10/2026</a:t>
            </a:fld>
            <a:endParaRPr lang="fr-FR"/>
          </a:p>
        </p:txBody>
      </p:sp>
      <p:sp>
        <p:nvSpPr>
          <p:cNvPr id="5" name="Espace réservé du pied de page 4">
            <a:extLst>
              <a:ext uri="{FF2B5EF4-FFF2-40B4-BE49-F238E27FC236}">
                <a16:creationId xmlns:a16="http://schemas.microsoft.com/office/drawing/2014/main" id="{C71A2FF4-79CE-68AA-1CE4-17923B3135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753D2AF1-7A7E-6780-23D9-F009FAEDB4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73BE8C-ACC7-AD40-887E-A0D1918E26C7}" type="slidenum">
              <a:rPr lang="fr-FR" smtClean="0"/>
              <a:t>‹N°›</a:t>
            </a:fld>
            <a:endParaRPr lang="fr-FR"/>
          </a:p>
        </p:txBody>
      </p:sp>
    </p:spTree>
    <p:extLst>
      <p:ext uri="{BB962C8B-B14F-4D97-AF65-F5344CB8AC3E}">
        <p14:creationId xmlns:p14="http://schemas.microsoft.com/office/powerpoint/2010/main" val="1036031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221DDEE-90D6-1E9D-4870-DFB4F14CCD53}"/>
              </a:ext>
            </a:extLst>
          </p:cNvPr>
          <p:cNvSpPr/>
          <p:nvPr/>
        </p:nvSpPr>
        <p:spPr>
          <a:xfrm>
            <a:off x="1681748" y="2967335"/>
            <a:ext cx="8828507" cy="1754326"/>
          </a:xfrm>
          <a:prstGeom prst="rect">
            <a:avLst/>
          </a:prstGeom>
          <a:noFill/>
        </p:spPr>
        <p:txBody>
          <a:bodyPr wrap="none" lIns="91440" tIns="45720" rIns="91440" bIns="45720">
            <a:spAutoFit/>
          </a:bodyPr>
          <a:lstStyle/>
          <a:p>
            <a:pPr algn="ctr"/>
            <a:r>
              <a:rPr lang="fr-FR"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St Etienne</a:t>
            </a:r>
          </a:p>
          <a:p>
            <a:pPr algn="ctr"/>
            <a:r>
              <a:rPr lang="fr-FR"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Dans la cathédrale de Bourges</a:t>
            </a:r>
          </a:p>
        </p:txBody>
      </p:sp>
    </p:spTree>
    <p:extLst>
      <p:ext uri="{BB962C8B-B14F-4D97-AF65-F5344CB8AC3E}">
        <p14:creationId xmlns:p14="http://schemas.microsoft.com/office/powerpoint/2010/main" val="1225952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856DF98-1950-9792-F7C8-3A21E0A5B23B}"/>
              </a:ext>
            </a:extLst>
          </p:cNvPr>
          <p:cNvPicPr>
            <a:picLocks noChangeAspect="1"/>
          </p:cNvPicPr>
          <p:nvPr/>
        </p:nvPicPr>
        <p:blipFill>
          <a:blip r:embed="rId2"/>
          <a:stretch>
            <a:fillRect/>
          </a:stretch>
        </p:blipFill>
        <p:spPr>
          <a:xfrm>
            <a:off x="162854" y="0"/>
            <a:ext cx="9137031" cy="6858000"/>
          </a:xfrm>
          <a:prstGeom prst="rect">
            <a:avLst/>
          </a:prstGeom>
        </p:spPr>
      </p:pic>
      <p:sp>
        <p:nvSpPr>
          <p:cNvPr id="2" name="ZoneTexte 1">
            <a:extLst>
              <a:ext uri="{FF2B5EF4-FFF2-40B4-BE49-F238E27FC236}">
                <a16:creationId xmlns:a16="http://schemas.microsoft.com/office/drawing/2014/main" id="{3008712D-757E-0AFB-C23D-86E6F49AD5A9}"/>
              </a:ext>
            </a:extLst>
          </p:cNvPr>
          <p:cNvSpPr txBox="1"/>
          <p:nvPr/>
        </p:nvSpPr>
        <p:spPr>
          <a:xfrm>
            <a:off x="9443803" y="2233534"/>
            <a:ext cx="2585343" cy="369332"/>
          </a:xfrm>
          <a:prstGeom prst="rect">
            <a:avLst/>
          </a:prstGeom>
          <a:noFill/>
        </p:spPr>
        <p:txBody>
          <a:bodyPr wrap="square" rtlCol="0">
            <a:spAutoFit/>
          </a:bodyPr>
          <a:lstStyle/>
          <a:p>
            <a:pPr algn="ctr"/>
            <a:r>
              <a:rPr lang="fr-FR" b="1" dirty="0"/>
              <a:t>Portail ouest.</a:t>
            </a:r>
          </a:p>
        </p:txBody>
      </p:sp>
    </p:spTree>
    <p:extLst>
      <p:ext uri="{BB962C8B-B14F-4D97-AF65-F5344CB8AC3E}">
        <p14:creationId xmlns:p14="http://schemas.microsoft.com/office/powerpoint/2010/main" val="576744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012CB79-09DF-C6CD-1274-D41CA7B4ED5C}"/>
              </a:ext>
            </a:extLst>
          </p:cNvPr>
          <p:cNvPicPr>
            <a:picLocks noChangeAspect="1"/>
          </p:cNvPicPr>
          <p:nvPr/>
        </p:nvPicPr>
        <p:blipFill>
          <a:blip r:embed="rId2"/>
          <a:stretch>
            <a:fillRect/>
          </a:stretch>
        </p:blipFill>
        <p:spPr>
          <a:xfrm>
            <a:off x="3490377" y="0"/>
            <a:ext cx="5211246" cy="6858000"/>
          </a:xfrm>
          <a:prstGeom prst="rect">
            <a:avLst/>
          </a:prstGeom>
        </p:spPr>
      </p:pic>
      <p:sp>
        <p:nvSpPr>
          <p:cNvPr id="2" name="ZoneTexte 1">
            <a:extLst>
              <a:ext uri="{FF2B5EF4-FFF2-40B4-BE49-F238E27FC236}">
                <a16:creationId xmlns:a16="http://schemas.microsoft.com/office/drawing/2014/main" id="{1018DF89-A5E4-8436-C483-5D0E2385EC17}"/>
              </a:ext>
            </a:extLst>
          </p:cNvPr>
          <p:cNvSpPr txBox="1"/>
          <p:nvPr/>
        </p:nvSpPr>
        <p:spPr>
          <a:xfrm>
            <a:off x="9009089" y="2218544"/>
            <a:ext cx="2623278" cy="646331"/>
          </a:xfrm>
          <a:prstGeom prst="rect">
            <a:avLst/>
          </a:prstGeom>
          <a:noFill/>
        </p:spPr>
        <p:txBody>
          <a:bodyPr wrap="square" rtlCol="0">
            <a:spAutoFit/>
          </a:bodyPr>
          <a:lstStyle/>
          <a:p>
            <a:pPr algn="ctr"/>
            <a:r>
              <a:rPr lang="fr-FR" b="1" dirty="0"/>
              <a:t>Statue St Etienne</a:t>
            </a:r>
          </a:p>
          <a:p>
            <a:pPr algn="ctr"/>
            <a:r>
              <a:rPr lang="fr-FR" b="1" dirty="0"/>
              <a:t>Caudron, XIXème</a:t>
            </a:r>
          </a:p>
        </p:txBody>
      </p:sp>
    </p:spTree>
    <p:extLst>
      <p:ext uri="{BB962C8B-B14F-4D97-AF65-F5344CB8AC3E}">
        <p14:creationId xmlns:p14="http://schemas.microsoft.com/office/powerpoint/2010/main" val="42580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43F4121-F567-8970-3F1F-09CDA6605759}"/>
              </a:ext>
            </a:extLst>
          </p:cNvPr>
          <p:cNvPicPr>
            <a:picLocks noChangeAspect="1"/>
          </p:cNvPicPr>
          <p:nvPr/>
        </p:nvPicPr>
        <p:blipFill>
          <a:blip r:embed="rId2"/>
          <a:stretch>
            <a:fillRect/>
          </a:stretch>
        </p:blipFill>
        <p:spPr>
          <a:xfrm>
            <a:off x="-26181" y="172995"/>
            <a:ext cx="12223437" cy="4423719"/>
          </a:xfrm>
          <a:prstGeom prst="rect">
            <a:avLst/>
          </a:prstGeom>
        </p:spPr>
      </p:pic>
    </p:spTree>
    <p:extLst>
      <p:ext uri="{BB962C8B-B14F-4D97-AF65-F5344CB8AC3E}">
        <p14:creationId xmlns:p14="http://schemas.microsoft.com/office/powerpoint/2010/main" val="3156703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36531277-72E3-9089-58F1-DD668F8513FF}"/>
              </a:ext>
            </a:extLst>
          </p:cNvPr>
          <p:cNvPicPr>
            <a:picLocks noChangeAspect="1"/>
          </p:cNvPicPr>
          <p:nvPr/>
        </p:nvPicPr>
        <p:blipFill>
          <a:blip r:embed="rId2"/>
          <a:stretch>
            <a:fillRect/>
          </a:stretch>
        </p:blipFill>
        <p:spPr>
          <a:xfrm>
            <a:off x="0" y="0"/>
            <a:ext cx="9008076" cy="6858000"/>
          </a:xfrm>
          <a:prstGeom prst="rect">
            <a:avLst/>
          </a:prstGeom>
        </p:spPr>
      </p:pic>
      <p:sp>
        <p:nvSpPr>
          <p:cNvPr id="2" name="ZoneTexte 1">
            <a:extLst>
              <a:ext uri="{FF2B5EF4-FFF2-40B4-BE49-F238E27FC236}">
                <a16:creationId xmlns:a16="http://schemas.microsoft.com/office/drawing/2014/main" id="{B016EBA9-3E9B-5F4C-5B6D-FF3E0FF7C738}"/>
              </a:ext>
            </a:extLst>
          </p:cNvPr>
          <p:cNvSpPr txBox="1"/>
          <p:nvPr/>
        </p:nvSpPr>
        <p:spPr>
          <a:xfrm>
            <a:off x="9168714" y="3429000"/>
            <a:ext cx="2644345" cy="646331"/>
          </a:xfrm>
          <a:prstGeom prst="rect">
            <a:avLst/>
          </a:prstGeom>
          <a:noFill/>
        </p:spPr>
        <p:txBody>
          <a:bodyPr wrap="square" rtlCol="0">
            <a:spAutoFit/>
          </a:bodyPr>
          <a:lstStyle/>
          <a:p>
            <a:pPr algn="ctr"/>
            <a:r>
              <a:rPr lang="fr-FR" b="1" dirty="0"/>
              <a:t>Etienne institué avec les sept.</a:t>
            </a:r>
          </a:p>
        </p:txBody>
      </p:sp>
    </p:spTree>
    <p:extLst>
      <p:ext uri="{BB962C8B-B14F-4D97-AF65-F5344CB8AC3E}">
        <p14:creationId xmlns:p14="http://schemas.microsoft.com/office/powerpoint/2010/main" val="2813685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40EDF4CB-341A-3D4E-B944-AE9136900BFF}"/>
              </a:ext>
            </a:extLst>
          </p:cNvPr>
          <p:cNvPicPr>
            <a:picLocks noChangeAspect="1"/>
          </p:cNvPicPr>
          <p:nvPr/>
        </p:nvPicPr>
        <p:blipFill>
          <a:blip r:embed="rId2"/>
          <a:stretch>
            <a:fillRect/>
          </a:stretch>
        </p:blipFill>
        <p:spPr>
          <a:xfrm>
            <a:off x="58023" y="0"/>
            <a:ext cx="9206918" cy="6858000"/>
          </a:xfrm>
          <a:prstGeom prst="rect">
            <a:avLst/>
          </a:prstGeom>
        </p:spPr>
      </p:pic>
      <p:sp>
        <p:nvSpPr>
          <p:cNvPr id="2" name="ZoneTexte 1">
            <a:extLst>
              <a:ext uri="{FF2B5EF4-FFF2-40B4-BE49-F238E27FC236}">
                <a16:creationId xmlns:a16="http://schemas.microsoft.com/office/drawing/2014/main" id="{8E9FCC84-91C2-3A3F-3F11-245D71C6F9A0}"/>
              </a:ext>
            </a:extLst>
          </p:cNvPr>
          <p:cNvSpPr txBox="1"/>
          <p:nvPr/>
        </p:nvSpPr>
        <p:spPr>
          <a:xfrm>
            <a:off x="9264941" y="3429000"/>
            <a:ext cx="2644345" cy="646331"/>
          </a:xfrm>
          <a:prstGeom prst="rect">
            <a:avLst/>
          </a:prstGeom>
          <a:noFill/>
        </p:spPr>
        <p:txBody>
          <a:bodyPr wrap="square" rtlCol="0">
            <a:spAutoFit/>
          </a:bodyPr>
          <a:lstStyle/>
          <a:p>
            <a:pPr algn="ctr"/>
            <a:r>
              <a:rPr lang="fr-FR" b="1" dirty="0"/>
              <a:t>Etienne emmené, </a:t>
            </a:r>
          </a:p>
          <a:p>
            <a:pPr algn="ctr"/>
            <a:r>
              <a:rPr lang="fr-FR" b="1" dirty="0"/>
              <a:t>pour être lapidé..</a:t>
            </a:r>
          </a:p>
        </p:txBody>
      </p:sp>
    </p:spTree>
    <p:extLst>
      <p:ext uri="{BB962C8B-B14F-4D97-AF65-F5344CB8AC3E}">
        <p14:creationId xmlns:p14="http://schemas.microsoft.com/office/powerpoint/2010/main" val="496008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E9C6382-1772-204E-7D08-407A18AD3786}"/>
              </a:ext>
            </a:extLst>
          </p:cNvPr>
          <p:cNvPicPr>
            <a:picLocks noChangeAspect="1"/>
          </p:cNvPicPr>
          <p:nvPr/>
        </p:nvPicPr>
        <p:blipFill>
          <a:blip r:embed="rId2"/>
          <a:stretch>
            <a:fillRect/>
          </a:stretch>
        </p:blipFill>
        <p:spPr>
          <a:xfrm>
            <a:off x="0" y="0"/>
            <a:ext cx="9137031" cy="6858000"/>
          </a:xfrm>
          <a:prstGeom prst="rect">
            <a:avLst/>
          </a:prstGeom>
        </p:spPr>
      </p:pic>
    </p:spTree>
    <p:extLst>
      <p:ext uri="{BB962C8B-B14F-4D97-AF65-F5344CB8AC3E}">
        <p14:creationId xmlns:p14="http://schemas.microsoft.com/office/powerpoint/2010/main" val="1432496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281F6974-6FC5-CFAE-3EC4-32B3E854918F}"/>
              </a:ext>
            </a:extLst>
          </p:cNvPr>
          <p:cNvPicPr>
            <a:picLocks noChangeAspect="1"/>
          </p:cNvPicPr>
          <p:nvPr/>
        </p:nvPicPr>
        <p:blipFill>
          <a:blip r:embed="rId2"/>
          <a:stretch>
            <a:fillRect/>
          </a:stretch>
        </p:blipFill>
        <p:spPr>
          <a:xfrm>
            <a:off x="0" y="0"/>
            <a:ext cx="9140511" cy="6858000"/>
          </a:xfrm>
          <a:prstGeom prst="rect">
            <a:avLst/>
          </a:prstGeom>
        </p:spPr>
      </p:pic>
      <p:sp>
        <p:nvSpPr>
          <p:cNvPr id="2" name="ZoneTexte 1">
            <a:extLst>
              <a:ext uri="{FF2B5EF4-FFF2-40B4-BE49-F238E27FC236}">
                <a16:creationId xmlns:a16="http://schemas.microsoft.com/office/drawing/2014/main" id="{A27812E4-8C5F-98D9-8027-03E84F5A33BD}"/>
              </a:ext>
            </a:extLst>
          </p:cNvPr>
          <p:cNvSpPr txBox="1"/>
          <p:nvPr/>
        </p:nvSpPr>
        <p:spPr>
          <a:xfrm>
            <a:off x="9398833" y="2443397"/>
            <a:ext cx="2503357" cy="923330"/>
          </a:xfrm>
          <a:prstGeom prst="rect">
            <a:avLst/>
          </a:prstGeom>
          <a:noFill/>
        </p:spPr>
        <p:txBody>
          <a:bodyPr wrap="square" rtlCol="0">
            <a:spAutoFit/>
          </a:bodyPr>
          <a:lstStyle/>
          <a:p>
            <a:pPr algn="ctr"/>
            <a:r>
              <a:rPr lang="fr-FR" b="1" dirty="0"/>
              <a:t>Lapidation d’Etienne</a:t>
            </a:r>
          </a:p>
          <a:p>
            <a:pPr algn="ctr"/>
            <a:r>
              <a:rPr lang="fr-FR" b="1" dirty="0"/>
              <a:t>Il reçoit le couronne des martyrs</a:t>
            </a:r>
          </a:p>
        </p:txBody>
      </p:sp>
    </p:spTree>
    <p:extLst>
      <p:ext uri="{BB962C8B-B14F-4D97-AF65-F5344CB8AC3E}">
        <p14:creationId xmlns:p14="http://schemas.microsoft.com/office/powerpoint/2010/main" val="3335010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1E19997B-46D9-299D-F1C6-41FBEC6EA0AE}"/>
              </a:ext>
            </a:extLst>
          </p:cNvPr>
          <p:cNvPicPr>
            <a:picLocks noChangeAspect="1"/>
          </p:cNvPicPr>
          <p:nvPr/>
        </p:nvPicPr>
        <p:blipFill>
          <a:blip r:embed="rId2"/>
          <a:stretch>
            <a:fillRect/>
          </a:stretch>
        </p:blipFill>
        <p:spPr>
          <a:xfrm>
            <a:off x="0" y="0"/>
            <a:ext cx="9060874" cy="6858000"/>
          </a:xfrm>
          <a:prstGeom prst="rect">
            <a:avLst/>
          </a:prstGeom>
        </p:spPr>
      </p:pic>
    </p:spTree>
    <p:extLst>
      <p:ext uri="{BB962C8B-B14F-4D97-AF65-F5344CB8AC3E}">
        <p14:creationId xmlns:p14="http://schemas.microsoft.com/office/powerpoint/2010/main" val="2345416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FD689D2E-D8C3-FE35-167B-D05C779F3919}"/>
              </a:ext>
            </a:extLst>
          </p:cNvPr>
          <p:cNvPicPr>
            <a:picLocks noChangeAspect="1"/>
          </p:cNvPicPr>
          <p:nvPr/>
        </p:nvPicPr>
        <p:blipFill>
          <a:blip r:embed="rId2"/>
          <a:srcRect l="12172" r="62268" b="41442"/>
          <a:stretch/>
        </p:blipFill>
        <p:spPr>
          <a:xfrm>
            <a:off x="3753794" y="0"/>
            <a:ext cx="3969180" cy="6825310"/>
          </a:xfrm>
          <a:prstGeom prst="rect">
            <a:avLst/>
          </a:prstGeom>
        </p:spPr>
      </p:pic>
      <p:sp>
        <p:nvSpPr>
          <p:cNvPr id="3" name="ZoneTexte 2">
            <a:extLst>
              <a:ext uri="{FF2B5EF4-FFF2-40B4-BE49-F238E27FC236}">
                <a16:creationId xmlns:a16="http://schemas.microsoft.com/office/drawing/2014/main" id="{F4799973-5712-9CB3-4633-59EBAB214B78}"/>
              </a:ext>
            </a:extLst>
          </p:cNvPr>
          <p:cNvSpPr txBox="1"/>
          <p:nvPr/>
        </p:nvSpPr>
        <p:spPr>
          <a:xfrm>
            <a:off x="8049718" y="2473377"/>
            <a:ext cx="3462728" cy="646331"/>
          </a:xfrm>
          <a:prstGeom prst="rect">
            <a:avLst/>
          </a:prstGeom>
          <a:noFill/>
        </p:spPr>
        <p:txBody>
          <a:bodyPr wrap="square" rtlCol="0">
            <a:spAutoFit/>
          </a:bodyPr>
          <a:lstStyle/>
          <a:p>
            <a:pPr algn="ctr"/>
            <a:r>
              <a:rPr lang="fr-FR" b="1" dirty="0"/>
              <a:t>L’un des bourreaux remet ses vêtements à St Paul.</a:t>
            </a:r>
          </a:p>
        </p:txBody>
      </p:sp>
    </p:spTree>
    <p:extLst>
      <p:ext uri="{BB962C8B-B14F-4D97-AF65-F5344CB8AC3E}">
        <p14:creationId xmlns:p14="http://schemas.microsoft.com/office/powerpoint/2010/main" val="3001414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D83C9584-8FF1-25E5-4431-AE216D5DCB06}"/>
              </a:ext>
            </a:extLst>
          </p:cNvPr>
          <p:cNvPicPr>
            <a:picLocks noChangeAspect="1"/>
          </p:cNvPicPr>
          <p:nvPr/>
        </p:nvPicPr>
        <p:blipFill>
          <a:blip r:embed="rId2"/>
          <a:stretch>
            <a:fillRect/>
          </a:stretch>
        </p:blipFill>
        <p:spPr>
          <a:xfrm>
            <a:off x="220456" y="0"/>
            <a:ext cx="9098629" cy="6858000"/>
          </a:xfrm>
          <a:prstGeom prst="rect">
            <a:avLst/>
          </a:prstGeom>
        </p:spPr>
      </p:pic>
      <p:sp>
        <p:nvSpPr>
          <p:cNvPr id="2" name="ZoneTexte 1">
            <a:extLst>
              <a:ext uri="{FF2B5EF4-FFF2-40B4-BE49-F238E27FC236}">
                <a16:creationId xmlns:a16="http://schemas.microsoft.com/office/drawing/2014/main" id="{3922395C-8625-999B-1728-E551769E11C2}"/>
              </a:ext>
            </a:extLst>
          </p:cNvPr>
          <p:cNvSpPr txBox="1"/>
          <p:nvPr/>
        </p:nvSpPr>
        <p:spPr>
          <a:xfrm>
            <a:off x="9443803" y="2818151"/>
            <a:ext cx="2383436" cy="646331"/>
          </a:xfrm>
          <a:prstGeom prst="rect">
            <a:avLst/>
          </a:prstGeom>
          <a:noFill/>
        </p:spPr>
        <p:txBody>
          <a:bodyPr wrap="square" rtlCol="0">
            <a:spAutoFit/>
          </a:bodyPr>
          <a:lstStyle/>
          <a:p>
            <a:pPr algn="ctr"/>
            <a:r>
              <a:rPr lang="fr-FR" b="1" dirty="0"/>
              <a:t>Le Christ dans les cieux.</a:t>
            </a:r>
          </a:p>
        </p:txBody>
      </p:sp>
    </p:spTree>
    <p:extLst>
      <p:ext uri="{BB962C8B-B14F-4D97-AF65-F5344CB8AC3E}">
        <p14:creationId xmlns:p14="http://schemas.microsoft.com/office/powerpoint/2010/main" val="4168471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8D6C6738-D77B-FAEA-B1CE-BBE6BAB1309D}"/>
              </a:ext>
            </a:extLst>
          </p:cNvPr>
          <p:cNvPicPr>
            <a:picLocks noChangeAspect="1"/>
          </p:cNvPicPr>
          <p:nvPr/>
        </p:nvPicPr>
        <p:blipFill>
          <a:blip r:embed="rId2"/>
          <a:stretch>
            <a:fillRect/>
          </a:stretch>
        </p:blipFill>
        <p:spPr>
          <a:xfrm>
            <a:off x="110517" y="0"/>
            <a:ext cx="9171922" cy="6858000"/>
          </a:xfrm>
          <a:prstGeom prst="rect">
            <a:avLst/>
          </a:prstGeom>
        </p:spPr>
      </p:pic>
      <p:sp>
        <p:nvSpPr>
          <p:cNvPr id="2" name="ZoneTexte 1">
            <a:extLst>
              <a:ext uri="{FF2B5EF4-FFF2-40B4-BE49-F238E27FC236}">
                <a16:creationId xmlns:a16="http://schemas.microsoft.com/office/drawing/2014/main" id="{61C078A4-1296-FB74-7373-54F8C1F9967D}"/>
              </a:ext>
            </a:extLst>
          </p:cNvPr>
          <p:cNvSpPr txBox="1"/>
          <p:nvPr/>
        </p:nvSpPr>
        <p:spPr>
          <a:xfrm>
            <a:off x="9398833" y="2593298"/>
            <a:ext cx="2548328" cy="646331"/>
          </a:xfrm>
          <a:prstGeom prst="rect">
            <a:avLst/>
          </a:prstGeom>
          <a:noFill/>
        </p:spPr>
        <p:txBody>
          <a:bodyPr wrap="square" rtlCol="0">
            <a:spAutoFit/>
          </a:bodyPr>
          <a:lstStyle/>
          <a:p>
            <a:r>
              <a:rPr lang="fr-FR" dirty="0"/>
              <a:t>Dans les voussures</a:t>
            </a:r>
          </a:p>
          <a:p>
            <a:r>
              <a:rPr lang="fr-FR" dirty="0"/>
              <a:t>Anges et prophètes.</a:t>
            </a:r>
          </a:p>
        </p:txBody>
      </p:sp>
    </p:spTree>
    <p:extLst>
      <p:ext uri="{BB962C8B-B14F-4D97-AF65-F5344CB8AC3E}">
        <p14:creationId xmlns:p14="http://schemas.microsoft.com/office/powerpoint/2010/main" val="3782049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FE5F5D06-C161-092F-0CC7-057FFD1BA626}"/>
              </a:ext>
            </a:extLst>
          </p:cNvPr>
          <p:cNvPicPr>
            <a:picLocks noChangeAspect="1"/>
          </p:cNvPicPr>
          <p:nvPr/>
        </p:nvPicPr>
        <p:blipFill>
          <a:blip r:embed="rId2"/>
          <a:stretch>
            <a:fillRect/>
          </a:stretch>
        </p:blipFill>
        <p:spPr>
          <a:xfrm>
            <a:off x="157634" y="0"/>
            <a:ext cx="9140511" cy="6858000"/>
          </a:xfrm>
          <a:prstGeom prst="rect">
            <a:avLst/>
          </a:prstGeom>
        </p:spPr>
      </p:pic>
    </p:spTree>
    <p:extLst>
      <p:ext uri="{BB962C8B-B14F-4D97-AF65-F5344CB8AC3E}">
        <p14:creationId xmlns:p14="http://schemas.microsoft.com/office/powerpoint/2010/main" val="1099337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942901F-4128-1C4B-ECAB-0242C5A7FA9F}"/>
              </a:ext>
            </a:extLst>
          </p:cNvPr>
          <p:cNvPicPr>
            <a:picLocks noChangeAspect="1"/>
          </p:cNvPicPr>
          <p:nvPr/>
        </p:nvPicPr>
        <p:blipFill>
          <a:blip r:embed="rId2"/>
          <a:stretch>
            <a:fillRect/>
          </a:stretch>
        </p:blipFill>
        <p:spPr>
          <a:xfrm>
            <a:off x="2381746" y="0"/>
            <a:ext cx="2510518" cy="6858000"/>
          </a:xfrm>
          <a:prstGeom prst="rect">
            <a:avLst/>
          </a:prstGeom>
        </p:spPr>
      </p:pic>
      <p:sp>
        <p:nvSpPr>
          <p:cNvPr id="4" name="ZoneTexte 3">
            <a:extLst>
              <a:ext uri="{FF2B5EF4-FFF2-40B4-BE49-F238E27FC236}">
                <a16:creationId xmlns:a16="http://schemas.microsoft.com/office/drawing/2014/main" id="{C3F5DBDE-3DA6-5D81-3A07-3BFB8EF3EACE}"/>
              </a:ext>
            </a:extLst>
          </p:cNvPr>
          <p:cNvSpPr txBox="1"/>
          <p:nvPr/>
        </p:nvSpPr>
        <p:spPr>
          <a:xfrm>
            <a:off x="6096000" y="1729946"/>
            <a:ext cx="4938584" cy="923330"/>
          </a:xfrm>
          <a:prstGeom prst="rect">
            <a:avLst/>
          </a:prstGeom>
          <a:noFill/>
        </p:spPr>
        <p:txBody>
          <a:bodyPr wrap="square" rtlCol="0">
            <a:spAutoFit/>
          </a:bodyPr>
          <a:lstStyle/>
          <a:p>
            <a:pPr algn="ctr"/>
            <a:r>
              <a:rPr lang="fr-FR" b="1" dirty="0"/>
              <a:t>Chapelle Ste Catherine.</a:t>
            </a:r>
          </a:p>
          <a:p>
            <a:pPr algn="ctr"/>
            <a:r>
              <a:rPr lang="fr-FR" b="1" dirty="0"/>
              <a:t>(A droite chapelle axiale)</a:t>
            </a:r>
          </a:p>
          <a:p>
            <a:pPr algn="ctr"/>
            <a:r>
              <a:rPr lang="fr-FR" b="1" dirty="0"/>
              <a:t>Vie de St Etienne, entre St Laurent et St Vincent.</a:t>
            </a:r>
          </a:p>
        </p:txBody>
      </p:sp>
    </p:spTree>
    <p:extLst>
      <p:ext uri="{BB962C8B-B14F-4D97-AF65-F5344CB8AC3E}">
        <p14:creationId xmlns:p14="http://schemas.microsoft.com/office/powerpoint/2010/main" val="3791731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EFF99D8-7A53-0692-6E60-226DABDF2B44}"/>
              </a:ext>
            </a:extLst>
          </p:cNvPr>
          <p:cNvPicPr>
            <a:picLocks noChangeAspect="1"/>
          </p:cNvPicPr>
          <p:nvPr/>
        </p:nvPicPr>
        <p:blipFill>
          <a:blip r:embed="rId2"/>
          <a:stretch>
            <a:fillRect/>
          </a:stretch>
        </p:blipFill>
        <p:spPr>
          <a:xfrm>
            <a:off x="0" y="157224"/>
            <a:ext cx="10133351" cy="5438658"/>
          </a:xfrm>
          <a:prstGeom prst="rect">
            <a:avLst/>
          </a:prstGeom>
        </p:spPr>
      </p:pic>
      <p:sp>
        <p:nvSpPr>
          <p:cNvPr id="2" name="ZoneTexte 1">
            <a:extLst>
              <a:ext uri="{FF2B5EF4-FFF2-40B4-BE49-F238E27FC236}">
                <a16:creationId xmlns:a16="http://schemas.microsoft.com/office/drawing/2014/main" id="{B91D8A03-1B8A-E34D-C2D9-64936499A24B}"/>
              </a:ext>
            </a:extLst>
          </p:cNvPr>
          <p:cNvSpPr txBox="1"/>
          <p:nvPr/>
        </p:nvSpPr>
        <p:spPr>
          <a:xfrm>
            <a:off x="4796852" y="5846164"/>
            <a:ext cx="4661941" cy="369332"/>
          </a:xfrm>
          <a:prstGeom prst="rect">
            <a:avLst/>
          </a:prstGeom>
          <a:noFill/>
        </p:spPr>
        <p:txBody>
          <a:bodyPr wrap="square" rtlCol="0">
            <a:spAutoFit/>
          </a:bodyPr>
          <a:lstStyle/>
          <a:p>
            <a:pPr algn="ctr"/>
            <a:r>
              <a:rPr lang="fr-FR" b="1" dirty="0"/>
              <a:t>Institution des sept.</a:t>
            </a:r>
          </a:p>
        </p:txBody>
      </p:sp>
    </p:spTree>
    <p:extLst>
      <p:ext uri="{BB962C8B-B14F-4D97-AF65-F5344CB8AC3E}">
        <p14:creationId xmlns:p14="http://schemas.microsoft.com/office/powerpoint/2010/main" val="1569912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A9B8158D-228D-84F9-BF67-98EF48AF9090}"/>
              </a:ext>
            </a:extLst>
          </p:cNvPr>
          <p:cNvPicPr>
            <a:picLocks noChangeAspect="1"/>
          </p:cNvPicPr>
          <p:nvPr/>
        </p:nvPicPr>
        <p:blipFill>
          <a:blip r:embed="rId2"/>
          <a:stretch>
            <a:fillRect/>
          </a:stretch>
        </p:blipFill>
        <p:spPr>
          <a:xfrm>
            <a:off x="1756" y="0"/>
            <a:ext cx="9801811" cy="5515106"/>
          </a:xfrm>
          <a:prstGeom prst="rect">
            <a:avLst/>
          </a:prstGeom>
        </p:spPr>
      </p:pic>
      <p:sp>
        <p:nvSpPr>
          <p:cNvPr id="2" name="ZoneTexte 1">
            <a:extLst>
              <a:ext uri="{FF2B5EF4-FFF2-40B4-BE49-F238E27FC236}">
                <a16:creationId xmlns:a16="http://schemas.microsoft.com/office/drawing/2014/main" id="{88538778-197A-BE03-F981-A52ADC64E778}"/>
              </a:ext>
            </a:extLst>
          </p:cNvPr>
          <p:cNvSpPr txBox="1"/>
          <p:nvPr/>
        </p:nvSpPr>
        <p:spPr>
          <a:xfrm>
            <a:off x="3852472" y="5846164"/>
            <a:ext cx="3162925" cy="369332"/>
          </a:xfrm>
          <a:prstGeom prst="rect">
            <a:avLst/>
          </a:prstGeom>
          <a:noFill/>
        </p:spPr>
        <p:txBody>
          <a:bodyPr wrap="square" rtlCol="0">
            <a:spAutoFit/>
          </a:bodyPr>
          <a:lstStyle/>
          <a:p>
            <a:pPr algn="ctr"/>
            <a:r>
              <a:rPr lang="fr-FR" b="1" dirty="0"/>
              <a:t>Etienne enseigne.</a:t>
            </a:r>
          </a:p>
        </p:txBody>
      </p:sp>
    </p:spTree>
    <p:extLst>
      <p:ext uri="{BB962C8B-B14F-4D97-AF65-F5344CB8AC3E}">
        <p14:creationId xmlns:p14="http://schemas.microsoft.com/office/powerpoint/2010/main" val="1835108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B05FCAA-4478-9594-5809-5017B842A678}"/>
              </a:ext>
            </a:extLst>
          </p:cNvPr>
          <p:cNvPicPr>
            <a:picLocks noChangeAspect="1"/>
          </p:cNvPicPr>
          <p:nvPr/>
        </p:nvPicPr>
        <p:blipFill>
          <a:blip r:embed="rId2"/>
          <a:stretch>
            <a:fillRect/>
          </a:stretch>
        </p:blipFill>
        <p:spPr>
          <a:xfrm>
            <a:off x="0" y="430461"/>
            <a:ext cx="10118361" cy="5549342"/>
          </a:xfrm>
          <a:prstGeom prst="rect">
            <a:avLst/>
          </a:prstGeom>
        </p:spPr>
      </p:pic>
      <p:sp>
        <p:nvSpPr>
          <p:cNvPr id="2" name="ZoneTexte 1">
            <a:extLst>
              <a:ext uri="{FF2B5EF4-FFF2-40B4-BE49-F238E27FC236}">
                <a16:creationId xmlns:a16="http://schemas.microsoft.com/office/drawing/2014/main" id="{BE0E1424-4E1A-AE6F-98CF-9F8CCE533123}"/>
              </a:ext>
            </a:extLst>
          </p:cNvPr>
          <p:cNvSpPr txBox="1"/>
          <p:nvPr/>
        </p:nvSpPr>
        <p:spPr>
          <a:xfrm>
            <a:off x="3942413" y="6100997"/>
            <a:ext cx="3957403" cy="369332"/>
          </a:xfrm>
          <a:prstGeom prst="rect">
            <a:avLst/>
          </a:prstGeom>
          <a:noFill/>
        </p:spPr>
        <p:txBody>
          <a:bodyPr wrap="square" rtlCol="0">
            <a:spAutoFit/>
          </a:bodyPr>
          <a:lstStyle/>
          <a:p>
            <a:pPr algn="ctr"/>
            <a:r>
              <a:rPr lang="fr-FR" b="1" dirty="0"/>
              <a:t>Etienne fait l’aumône.</a:t>
            </a:r>
          </a:p>
        </p:txBody>
      </p:sp>
    </p:spTree>
    <p:extLst>
      <p:ext uri="{BB962C8B-B14F-4D97-AF65-F5344CB8AC3E}">
        <p14:creationId xmlns:p14="http://schemas.microsoft.com/office/powerpoint/2010/main" val="2216526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C40BDD0-2996-4B6E-7F63-BA16AF6A432D}"/>
              </a:ext>
            </a:extLst>
          </p:cNvPr>
          <p:cNvPicPr>
            <a:picLocks noChangeAspect="1"/>
          </p:cNvPicPr>
          <p:nvPr/>
        </p:nvPicPr>
        <p:blipFill>
          <a:blip r:embed="rId2"/>
          <a:stretch>
            <a:fillRect/>
          </a:stretch>
        </p:blipFill>
        <p:spPr>
          <a:xfrm>
            <a:off x="0" y="225671"/>
            <a:ext cx="10403174" cy="5466663"/>
          </a:xfrm>
          <a:prstGeom prst="rect">
            <a:avLst/>
          </a:prstGeom>
        </p:spPr>
      </p:pic>
      <p:sp>
        <p:nvSpPr>
          <p:cNvPr id="2" name="ZoneTexte 1">
            <a:extLst>
              <a:ext uri="{FF2B5EF4-FFF2-40B4-BE49-F238E27FC236}">
                <a16:creationId xmlns:a16="http://schemas.microsoft.com/office/drawing/2014/main" id="{37DA76C4-8BF8-C12D-426A-522693B55478}"/>
              </a:ext>
            </a:extLst>
          </p:cNvPr>
          <p:cNvSpPr txBox="1"/>
          <p:nvPr/>
        </p:nvSpPr>
        <p:spPr>
          <a:xfrm>
            <a:off x="3028013" y="6011056"/>
            <a:ext cx="5201587" cy="369332"/>
          </a:xfrm>
          <a:prstGeom prst="rect">
            <a:avLst/>
          </a:prstGeom>
          <a:noFill/>
        </p:spPr>
        <p:txBody>
          <a:bodyPr wrap="square" rtlCol="0">
            <a:spAutoFit/>
          </a:bodyPr>
          <a:lstStyle/>
          <a:p>
            <a:pPr algn="ctr"/>
            <a:r>
              <a:rPr lang="fr-FR" b="1" dirty="0"/>
              <a:t>Etienne comparaissant devant le grand prêtre.</a:t>
            </a:r>
          </a:p>
        </p:txBody>
      </p:sp>
    </p:spTree>
    <p:extLst>
      <p:ext uri="{BB962C8B-B14F-4D97-AF65-F5344CB8AC3E}">
        <p14:creationId xmlns:p14="http://schemas.microsoft.com/office/powerpoint/2010/main" val="882059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FD02CEF6-EBB7-7F51-A44F-C08E3F8CCF77}"/>
              </a:ext>
            </a:extLst>
          </p:cNvPr>
          <p:cNvPicPr>
            <a:picLocks noChangeAspect="1"/>
          </p:cNvPicPr>
          <p:nvPr/>
        </p:nvPicPr>
        <p:blipFill>
          <a:blip r:embed="rId2"/>
          <a:stretch>
            <a:fillRect/>
          </a:stretch>
        </p:blipFill>
        <p:spPr>
          <a:xfrm>
            <a:off x="0" y="271788"/>
            <a:ext cx="12192000" cy="6314422"/>
          </a:xfrm>
          <a:prstGeom prst="rect">
            <a:avLst/>
          </a:prstGeom>
        </p:spPr>
      </p:pic>
    </p:spTree>
    <p:extLst>
      <p:ext uri="{BB962C8B-B14F-4D97-AF65-F5344CB8AC3E}">
        <p14:creationId xmlns:p14="http://schemas.microsoft.com/office/powerpoint/2010/main" val="28097602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13A8CF8C-A6EB-4EFB-B706-3BBF60073FE1}"/>
              </a:ext>
            </a:extLst>
          </p:cNvPr>
          <p:cNvPicPr>
            <a:picLocks noChangeAspect="1"/>
          </p:cNvPicPr>
          <p:nvPr/>
        </p:nvPicPr>
        <p:blipFill>
          <a:blip r:embed="rId2"/>
          <a:stretch>
            <a:fillRect/>
          </a:stretch>
        </p:blipFill>
        <p:spPr>
          <a:xfrm>
            <a:off x="0" y="358896"/>
            <a:ext cx="10912839" cy="5495990"/>
          </a:xfrm>
          <a:prstGeom prst="rect">
            <a:avLst/>
          </a:prstGeom>
        </p:spPr>
      </p:pic>
      <p:sp>
        <p:nvSpPr>
          <p:cNvPr id="2" name="ZoneTexte 1">
            <a:extLst>
              <a:ext uri="{FF2B5EF4-FFF2-40B4-BE49-F238E27FC236}">
                <a16:creationId xmlns:a16="http://schemas.microsoft.com/office/drawing/2014/main" id="{19D9A42A-FFCE-79CE-BAB6-EF9F0E7544C6}"/>
              </a:ext>
            </a:extLst>
          </p:cNvPr>
          <p:cNvSpPr txBox="1"/>
          <p:nvPr/>
        </p:nvSpPr>
        <p:spPr>
          <a:xfrm>
            <a:off x="2563318" y="6086007"/>
            <a:ext cx="5576341" cy="369332"/>
          </a:xfrm>
          <a:prstGeom prst="rect">
            <a:avLst/>
          </a:prstGeom>
          <a:noFill/>
        </p:spPr>
        <p:txBody>
          <a:bodyPr wrap="square" rtlCol="0">
            <a:spAutoFit/>
          </a:bodyPr>
          <a:lstStyle/>
          <a:p>
            <a:pPr algn="ctr"/>
            <a:r>
              <a:rPr lang="fr-FR" b="1" dirty="0"/>
              <a:t>Etienne entrainé hors de la ville pour y être jugé.</a:t>
            </a:r>
          </a:p>
        </p:txBody>
      </p:sp>
    </p:spTree>
    <p:extLst>
      <p:ext uri="{BB962C8B-B14F-4D97-AF65-F5344CB8AC3E}">
        <p14:creationId xmlns:p14="http://schemas.microsoft.com/office/powerpoint/2010/main" val="3580342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A7DAC834-CFB4-2C6A-48ED-47902E72D2D3}"/>
              </a:ext>
            </a:extLst>
          </p:cNvPr>
          <p:cNvPicPr>
            <a:picLocks noChangeAspect="1"/>
          </p:cNvPicPr>
          <p:nvPr/>
        </p:nvPicPr>
        <p:blipFill>
          <a:blip r:embed="rId2"/>
          <a:stretch>
            <a:fillRect/>
          </a:stretch>
        </p:blipFill>
        <p:spPr>
          <a:xfrm>
            <a:off x="0" y="420139"/>
            <a:ext cx="10777928" cy="5319764"/>
          </a:xfrm>
          <a:prstGeom prst="rect">
            <a:avLst/>
          </a:prstGeom>
        </p:spPr>
      </p:pic>
      <p:sp>
        <p:nvSpPr>
          <p:cNvPr id="2" name="ZoneTexte 1">
            <a:extLst>
              <a:ext uri="{FF2B5EF4-FFF2-40B4-BE49-F238E27FC236}">
                <a16:creationId xmlns:a16="http://schemas.microsoft.com/office/drawing/2014/main" id="{F5A8D69A-BA45-AF45-2769-B9348C7DEF14}"/>
              </a:ext>
            </a:extLst>
          </p:cNvPr>
          <p:cNvSpPr txBox="1"/>
          <p:nvPr/>
        </p:nvSpPr>
        <p:spPr>
          <a:xfrm>
            <a:off x="2968052" y="5921115"/>
            <a:ext cx="5651292" cy="369332"/>
          </a:xfrm>
          <a:prstGeom prst="rect">
            <a:avLst/>
          </a:prstGeom>
          <a:noFill/>
        </p:spPr>
        <p:txBody>
          <a:bodyPr wrap="square" rtlCol="0">
            <a:spAutoFit/>
          </a:bodyPr>
          <a:lstStyle/>
          <a:p>
            <a:pPr algn="ctr"/>
            <a:r>
              <a:rPr lang="fr-FR" b="1" dirty="0"/>
              <a:t>Les bourreaux remettent leurs vêtements à Paul.</a:t>
            </a:r>
          </a:p>
        </p:txBody>
      </p:sp>
    </p:spTree>
    <p:extLst>
      <p:ext uri="{BB962C8B-B14F-4D97-AF65-F5344CB8AC3E}">
        <p14:creationId xmlns:p14="http://schemas.microsoft.com/office/powerpoint/2010/main" val="3176743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3443733D-BED9-657E-8AB4-8CEA52BB6600}"/>
              </a:ext>
            </a:extLst>
          </p:cNvPr>
          <p:cNvPicPr>
            <a:picLocks noChangeAspect="1"/>
          </p:cNvPicPr>
          <p:nvPr/>
        </p:nvPicPr>
        <p:blipFill>
          <a:blip r:embed="rId2"/>
          <a:stretch>
            <a:fillRect/>
          </a:stretch>
        </p:blipFill>
        <p:spPr>
          <a:xfrm>
            <a:off x="0" y="0"/>
            <a:ext cx="12192000" cy="5935194"/>
          </a:xfrm>
          <a:prstGeom prst="rect">
            <a:avLst/>
          </a:prstGeom>
        </p:spPr>
      </p:pic>
      <p:sp>
        <p:nvSpPr>
          <p:cNvPr id="2" name="ZoneTexte 1">
            <a:extLst>
              <a:ext uri="{FF2B5EF4-FFF2-40B4-BE49-F238E27FC236}">
                <a16:creationId xmlns:a16="http://schemas.microsoft.com/office/drawing/2014/main" id="{93B60B94-6FCD-93C4-4D99-0B5C8E35C43E}"/>
              </a:ext>
            </a:extLst>
          </p:cNvPr>
          <p:cNvSpPr txBox="1"/>
          <p:nvPr/>
        </p:nvSpPr>
        <p:spPr>
          <a:xfrm>
            <a:off x="4212236" y="6115987"/>
            <a:ext cx="3732551" cy="369332"/>
          </a:xfrm>
          <a:prstGeom prst="rect">
            <a:avLst/>
          </a:prstGeom>
          <a:noFill/>
        </p:spPr>
        <p:txBody>
          <a:bodyPr wrap="square" rtlCol="0">
            <a:spAutoFit/>
          </a:bodyPr>
          <a:lstStyle/>
          <a:p>
            <a:pPr algn="ctr"/>
            <a:r>
              <a:rPr lang="fr-FR" b="1" dirty="0"/>
              <a:t>Lapidation.</a:t>
            </a:r>
          </a:p>
        </p:txBody>
      </p:sp>
    </p:spTree>
    <p:extLst>
      <p:ext uri="{BB962C8B-B14F-4D97-AF65-F5344CB8AC3E}">
        <p14:creationId xmlns:p14="http://schemas.microsoft.com/office/powerpoint/2010/main" val="2816871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FD49F0F1-53CA-29C8-3486-D28578D8D635}"/>
              </a:ext>
            </a:extLst>
          </p:cNvPr>
          <p:cNvPicPr>
            <a:picLocks noChangeAspect="1"/>
          </p:cNvPicPr>
          <p:nvPr/>
        </p:nvPicPr>
        <p:blipFill>
          <a:blip r:embed="rId2"/>
          <a:stretch>
            <a:fillRect/>
          </a:stretch>
        </p:blipFill>
        <p:spPr>
          <a:xfrm>
            <a:off x="0" y="0"/>
            <a:ext cx="12192000" cy="6023023"/>
          </a:xfrm>
          <a:prstGeom prst="rect">
            <a:avLst/>
          </a:prstGeom>
        </p:spPr>
      </p:pic>
      <p:sp>
        <p:nvSpPr>
          <p:cNvPr id="2" name="ZoneTexte 1">
            <a:extLst>
              <a:ext uri="{FF2B5EF4-FFF2-40B4-BE49-F238E27FC236}">
                <a16:creationId xmlns:a16="http://schemas.microsoft.com/office/drawing/2014/main" id="{0BB9B499-4E47-B789-5645-81FF8A247B27}"/>
              </a:ext>
            </a:extLst>
          </p:cNvPr>
          <p:cNvSpPr txBox="1"/>
          <p:nvPr/>
        </p:nvSpPr>
        <p:spPr>
          <a:xfrm>
            <a:off x="3162925" y="6280879"/>
            <a:ext cx="5771213" cy="369332"/>
          </a:xfrm>
          <a:prstGeom prst="rect">
            <a:avLst/>
          </a:prstGeom>
          <a:noFill/>
        </p:spPr>
        <p:txBody>
          <a:bodyPr wrap="square" rtlCol="0">
            <a:spAutoFit/>
          </a:bodyPr>
          <a:lstStyle/>
          <a:p>
            <a:r>
              <a:rPr lang="fr-FR" dirty="0"/>
              <a:t>L’âme d’Etienne portés dans les cieux, face au Christ.</a:t>
            </a:r>
          </a:p>
        </p:txBody>
      </p:sp>
    </p:spTree>
    <p:extLst>
      <p:ext uri="{BB962C8B-B14F-4D97-AF65-F5344CB8AC3E}">
        <p14:creationId xmlns:p14="http://schemas.microsoft.com/office/powerpoint/2010/main" val="2720750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53AD922-2581-321E-92FE-662480F89FBF}"/>
              </a:ext>
            </a:extLst>
          </p:cNvPr>
          <p:cNvPicPr>
            <a:picLocks noChangeAspect="1"/>
          </p:cNvPicPr>
          <p:nvPr/>
        </p:nvPicPr>
        <p:blipFill>
          <a:blip r:embed="rId2"/>
          <a:stretch>
            <a:fillRect/>
          </a:stretch>
        </p:blipFill>
        <p:spPr>
          <a:xfrm>
            <a:off x="0" y="1"/>
            <a:ext cx="9156799" cy="5711252"/>
          </a:xfrm>
          <a:prstGeom prst="rect">
            <a:avLst/>
          </a:prstGeom>
        </p:spPr>
      </p:pic>
      <p:sp>
        <p:nvSpPr>
          <p:cNvPr id="2" name="ZoneTexte 1">
            <a:extLst>
              <a:ext uri="{FF2B5EF4-FFF2-40B4-BE49-F238E27FC236}">
                <a16:creationId xmlns:a16="http://schemas.microsoft.com/office/drawing/2014/main" id="{1F7114E0-3FE6-A0B6-DE6D-86DCB7C0BA46}"/>
              </a:ext>
            </a:extLst>
          </p:cNvPr>
          <p:cNvSpPr txBox="1"/>
          <p:nvPr/>
        </p:nvSpPr>
        <p:spPr>
          <a:xfrm>
            <a:off x="2713220" y="5891134"/>
            <a:ext cx="5771213" cy="646331"/>
          </a:xfrm>
          <a:prstGeom prst="rect">
            <a:avLst/>
          </a:prstGeom>
          <a:noFill/>
        </p:spPr>
        <p:txBody>
          <a:bodyPr wrap="square" rtlCol="0">
            <a:spAutoFit/>
          </a:bodyPr>
          <a:lstStyle/>
          <a:p>
            <a:pPr algn="ctr"/>
            <a:r>
              <a:rPr lang="fr-FR" b="1" dirty="0"/>
              <a:t>Portail ST Ursin. St Ursin apporte à Bourges des reliques d’Etienne</a:t>
            </a:r>
          </a:p>
        </p:txBody>
      </p:sp>
    </p:spTree>
    <p:extLst>
      <p:ext uri="{BB962C8B-B14F-4D97-AF65-F5344CB8AC3E}">
        <p14:creationId xmlns:p14="http://schemas.microsoft.com/office/powerpoint/2010/main" val="2545026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a:extLst>
              <a:ext uri="{FF2B5EF4-FFF2-40B4-BE49-F238E27FC236}">
                <a16:creationId xmlns:a16="http://schemas.microsoft.com/office/drawing/2014/main" id="{3FCE6EF4-EC59-7AD6-EC24-0D26650C9684}"/>
              </a:ext>
            </a:extLst>
          </p:cNvPr>
          <p:cNvSpPr txBox="1"/>
          <p:nvPr/>
        </p:nvSpPr>
        <p:spPr>
          <a:xfrm>
            <a:off x="406400" y="188943"/>
            <a:ext cx="6096000" cy="4524315"/>
          </a:xfrm>
          <a:prstGeom prst="rect">
            <a:avLst/>
          </a:prstGeom>
          <a:noFill/>
        </p:spPr>
        <p:txBody>
          <a:bodyPr wrap="square">
            <a:spAutoFit/>
          </a:bodyPr>
          <a:lstStyle/>
          <a:p>
            <a:pPr algn="just"/>
            <a:r>
              <a:rPr lang="fr-FR" b="0" i="0" dirty="0">
                <a:solidFill>
                  <a:srgbClr val="771847"/>
                </a:solidFill>
                <a:effectLst/>
                <a:latin typeface="Arya"/>
              </a:rPr>
              <a:t>Avant la Révolution, les reliques de Saint Ursin étaient conservées dans la collégiale Saint-Ursin de Bourges et dans la cathédrale de Bourges. Dans ces reliquaires il fut prélevé des ossements à l'époque du Duc Jean de Berry qui furent donnés à l'église de la Chaussée-Saint-Victor (près de Blois) et sous Louis XI d'autres ossements qui furent donnés au chapitre de la cathédrale de Lisieux. Toutes les reliques conservées à Bourges ayant été détruites pendant la Révolution, Mgr Lefèbvre, archevêque de Bourges, demanda à l'évêque de Blois de rétrocéder une relique de Saint Ursin. L'évêque de Blois accepta de remettre au diocèse de Bourges un os du bras de Saint-Ursin le 20 novembre 1949. Depuis lors, cette relique est conservée dans la châsse que l'on voit actuellement. Cette châsse a été restaurée et installée le 14 novembre 1993 dans la première absidiole de la cathédrale de Bourges (côté Sud du déambulatoire) sous l'épiscopat de Mgr Plateau.</a:t>
            </a:r>
            <a:endParaRPr lang="fr-FR" dirty="0"/>
          </a:p>
        </p:txBody>
      </p:sp>
      <p:pic>
        <p:nvPicPr>
          <p:cNvPr id="1026" name="Picture 2">
            <a:extLst>
              <a:ext uri="{FF2B5EF4-FFF2-40B4-BE49-F238E27FC236}">
                <a16:creationId xmlns:a16="http://schemas.microsoft.com/office/drawing/2014/main" id="{31E611F8-5EB9-3817-0977-2EBB7C8D8A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500" y="2616200"/>
            <a:ext cx="5651500" cy="424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287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 Légende Dorée">
            <a:extLst>
              <a:ext uri="{FF2B5EF4-FFF2-40B4-BE49-F238E27FC236}">
                <a16:creationId xmlns:a16="http://schemas.microsoft.com/office/drawing/2014/main" id="{C0BE352B-6608-7AA9-C115-E7411562F1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0905" y="182605"/>
            <a:ext cx="3778803" cy="6492789"/>
          </a:xfrm>
          <a:prstGeom prst="rect">
            <a:avLst/>
          </a:prstGeom>
          <a:noFill/>
          <a:extLst>
            <a:ext uri="{909E8E84-426E-40DD-AFC4-6F175D3DCCD1}">
              <a14:hiddenFill xmlns:a14="http://schemas.microsoft.com/office/drawing/2010/main">
                <a:solidFill>
                  <a:srgbClr val="FFFFFF"/>
                </a:solidFill>
              </a14:hiddenFill>
            </a:ext>
          </a:extLst>
        </p:spPr>
      </p:pic>
      <p:sp>
        <p:nvSpPr>
          <p:cNvPr id="2" name="ZoneTexte 1">
            <a:extLst>
              <a:ext uri="{FF2B5EF4-FFF2-40B4-BE49-F238E27FC236}">
                <a16:creationId xmlns:a16="http://schemas.microsoft.com/office/drawing/2014/main" id="{EE1E77AD-8332-D1CE-8412-60BA8B2AC250}"/>
              </a:ext>
            </a:extLst>
          </p:cNvPr>
          <p:cNvSpPr txBox="1"/>
          <p:nvPr/>
        </p:nvSpPr>
        <p:spPr>
          <a:xfrm>
            <a:off x="6435656" y="1765044"/>
            <a:ext cx="5085144" cy="1477328"/>
          </a:xfrm>
          <a:prstGeom prst="rect">
            <a:avLst/>
          </a:prstGeom>
          <a:noFill/>
        </p:spPr>
        <p:txBody>
          <a:bodyPr wrap="square" rtlCol="0">
            <a:spAutoFit/>
          </a:bodyPr>
          <a:lstStyle/>
          <a:p>
            <a:pPr marL="285750" indent="-285750">
              <a:buFont typeface="Wingdings" pitchFamily="2" charset="2"/>
              <a:buChar char="ü"/>
            </a:pPr>
            <a:r>
              <a:rPr lang="fr-FR" dirty="0"/>
              <a:t>Lettre du prêtre Lucien, intégrée à une œuvre de St Augustin.</a:t>
            </a:r>
          </a:p>
          <a:p>
            <a:endParaRPr lang="fr-FR" dirty="0"/>
          </a:p>
          <a:p>
            <a:endParaRPr lang="fr-FR" dirty="0"/>
          </a:p>
          <a:p>
            <a:pPr marL="285750" indent="-285750">
              <a:buFont typeface="Wingdings" pitchFamily="2" charset="2"/>
              <a:buChar char="ü"/>
            </a:pPr>
            <a:r>
              <a:rPr lang="fr-FR" dirty="0"/>
              <a:t>Un texte grec, plus tardif, retrouvé à Byzance.</a:t>
            </a:r>
          </a:p>
        </p:txBody>
      </p:sp>
      <p:sp>
        <p:nvSpPr>
          <p:cNvPr id="3" name="ZoneTexte 2">
            <a:extLst>
              <a:ext uri="{FF2B5EF4-FFF2-40B4-BE49-F238E27FC236}">
                <a16:creationId xmlns:a16="http://schemas.microsoft.com/office/drawing/2014/main" id="{62A1E157-315D-EFD5-D562-D1B28473958C}"/>
              </a:ext>
            </a:extLst>
          </p:cNvPr>
          <p:cNvSpPr txBox="1"/>
          <p:nvPr/>
        </p:nvSpPr>
        <p:spPr>
          <a:xfrm>
            <a:off x="5985951" y="809469"/>
            <a:ext cx="5721367" cy="646331"/>
          </a:xfrm>
          <a:prstGeom prst="rect">
            <a:avLst/>
          </a:prstGeom>
          <a:noFill/>
        </p:spPr>
        <p:txBody>
          <a:bodyPr wrap="square" rtlCol="0">
            <a:spAutoFit/>
          </a:bodyPr>
          <a:lstStyle/>
          <a:p>
            <a:pPr algn="ctr"/>
            <a:r>
              <a:rPr lang="fr-FR" b="1" dirty="0"/>
              <a:t>L’invention des reliques d’Etienne, à partir de la légende dorée, inspirée de deux textes.</a:t>
            </a:r>
          </a:p>
        </p:txBody>
      </p:sp>
      <p:sp>
        <p:nvSpPr>
          <p:cNvPr id="4" name="ZoneTexte 3">
            <a:extLst>
              <a:ext uri="{FF2B5EF4-FFF2-40B4-BE49-F238E27FC236}">
                <a16:creationId xmlns:a16="http://schemas.microsoft.com/office/drawing/2014/main" id="{3EAEAECE-F89B-A1EE-D40D-31B95B059603}"/>
              </a:ext>
            </a:extLst>
          </p:cNvPr>
          <p:cNvSpPr txBox="1"/>
          <p:nvPr/>
        </p:nvSpPr>
        <p:spPr>
          <a:xfrm>
            <a:off x="6096000" y="4152275"/>
            <a:ext cx="5424800" cy="923330"/>
          </a:xfrm>
          <a:prstGeom prst="rect">
            <a:avLst/>
          </a:prstGeom>
          <a:noFill/>
        </p:spPr>
        <p:txBody>
          <a:bodyPr wrap="square" rtlCol="0">
            <a:spAutoFit/>
          </a:bodyPr>
          <a:lstStyle/>
          <a:p>
            <a:pPr algn="just"/>
            <a:r>
              <a:rPr lang="fr-FR" i="1" dirty="0"/>
              <a:t>N.B. L’invention est formée sur le verbe latin signifiant trouver...L’invention des reliques d’Etienne raconte donc comment ses reliques ont été retrouvées.</a:t>
            </a:r>
          </a:p>
        </p:txBody>
      </p:sp>
    </p:spTree>
    <p:extLst>
      <p:ext uri="{BB962C8B-B14F-4D97-AF65-F5344CB8AC3E}">
        <p14:creationId xmlns:p14="http://schemas.microsoft.com/office/powerpoint/2010/main" val="24286638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2F9962AE-F191-08B6-1CFB-D529684334D3}"/>
              </a:ext>
            </a:extLst>
          </p:cNvPr>
          <p:cNvPicPr>
            <a:picLocks noChangeAspect="1"/>
          </p:cNvPicPr>
          <p:nvPr/>
        </p:nvPicPr>
        <p:blipFill>
          <a:blip r:embed="rId2"/>
          <a:stretch>
            <a:fillRect/>
          </a:stretch>
        </p:blipFill>
        <p:spPr>
          <a:xfrm>
            <a:off x="4673330" y="0"/>
            <a:ext cx="2845340" cy="6858000"/>
          </a:xfrm>
          <a:prstGeom prst="rect">
            <a:avLst/>
          </a:prstGeom>
        </p:spPr>
      </p:pic>
      <p:sp>
        <p:nvSpPr>
          <p:cNvPr id="2" name="ZoneTexte 1">
            <a:extLst>
              <a:ext uri="{FF2B5EF4-FFF2-40B4-BE49-F238E27FC236}">
                <a16:creationId xmlns:a16="http://schemas.microsoft.com/office/drawing/2014/main" id="{CC39360F-9C48-B50B-2A5F-BA74E8948E3B}"/>
              </a:ext>
            </a:extLst>
          </p:cNvPr>
          <p:cNvSpPr txBox="1"/>
          <p:nvPr/>
        </p:nvSpPr>
        <p:spPr>
          <a:xfrm>
            <a:off x="7719934" y="1753849"/>
            <a:ext cx="4227227" cy="369332"/>
          </a:xfrm>
          <a:prstGeom prst="rect">
            <a:avLst/>
          </a:prstGeom>
          <a:noFill/>
        </p:spPr>
        <p:txBody>
          <a:bodyPr wrap="square" rtlCol="0">
            <a:spAutoFit/>
          </a:bodyPr>
          <a:lstStyle/>
          <a:p>
            <a:pPr algn="ctr"/>
            <a:r>
              <a:rPr lang="fr-FR" b="1" dirty="0"/>
              <a:t>Verrière du déambulatoire, côté </a:t>
            </a:r>
            <a:r>
              <a:rPr lang="fr-FR" b="1" dirty="0" err="1"/>
              <a:t>nors</a:t>
            </a:r>
            <a:r>
              <a:rPr lang="fr-FR" b="1" dirty="0"/>
              <a:t>.</a:t>
            </a:r>
          </a:p>
        </p:txBody>
      </p:sp>
    </p:spTree>
    <p:extLst>
      <p:ext uri="{BB962C8B-B14F-4D97-AF65-F5344CB8AC3E}">
        <p14:creationId xmlns:p14="http://schemas.microsoft.com/office/powerpoint/2010/main" val="2412115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393BAEEC-0A3C-7769-5E1F-B7354761D660}"/>
              </a:ext>
            </a:extLst>
          </p:cNvPr>
          <p:cNvPicPr>
            <a:picLocks noChangeAspect="1"/>
          </p:cNvPicPr>
          <p:nvPr/>
        </p:nvPicPr>
        <p:blipFill>
          <a:blip r:embed="rId2"/>
          <a:stretch>
            <a:fillRect/>
          </a:stretch>
        </p:blipFill>
        <p:spPr>
          <a:xfrm>
            <a:off x="0" y="0"/>
            <a:ext cx="7528616" cy="6858000"/>
          </a:xfrm>
          <a:prstGeom prst="rect">
            <a:avLst/>
          </a:prstGeom>
        </p:spPr>
      </p:pic>
      <p:sp>
        <p:nvSpPr>
          <p:cNvPr id="2" name="ZoneTexte 1">
            <a:extLst>
              <a:ext uri="{FF2B5EF4-FFF2-40B4-BE49-F238E27FC236}">
                <a16:creationId xmlns:a16="http://schemas.microsoft.com/office/drawing/2014/main" id="{1E1F21C4-FF16-92E6-38A2-8069AA0559EE}"/>
              </a:ext>
            </a:extLst>
          </p:cNvPr>
          <p:cNvSpPr txBox="1"/>
          <p:nvPr/>
        </p:nvSpPr>
        <p:spPr>
          <a:xfrm>
            <a:off x="7764905" y="1798820"/>
            <a:ext cx="4077325" cy="1200329"/>
          </a:xfrm>
          <a:prstGeom prst="rect">
            <a:avLst/>
          </a:prstGeom>
          <a:noFill/>
        </p:spPr>
        <p:txBody>
          <a:bodyPr wrap="square" rtlCol="0">
            <a:spAutoFit/>
          </a:bodyPr>
          <a:lstStyle/>
          <a:p>
            <a:pPr algn="ctr"/>
            <a:r>
              <a:rPr lang="fr-FR" b="1" dirty="0"/>
              <a:t>De nombreux vitraux sont des dons des confréries.</a:t>
            </a:r>
          </a:p>
          <a:p>
            <a:pPr algn="ctr"/>
            <a:r>
              <a:rPr lang="fr-FR" b="1" dirty="0"/>
              <a:t>Ce vitrail est offert par la confrérie des fontainiers.</a:t>
            </a:r>
          </a:p>
        </p:txBody>
      </p:sp>
    </p:spTree>
    <p:extLst>
      <p:ext uri="{BB962C8B-B14F-4D97-AF65-F5344CB8AC3E}">
        <p14:creationId xmlns:p14="http://schemas.microsoft.com/office/powerpoint/2010/main" val="3166583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0F629F85-AE39-2FE6-303D-790AED969FB0}"/>
              </a:ext>
            </a:extLst>
          </p:cNvPr>
          <p:cNvPicPr>
            <a:picLocks noChangeAspect="1"/>
          </p:cNvPicPr>
          <p:nvPr/>
        </p:nvPicPr>
        <p:blipFill>
          <a:blip r:embed="rId3"/>
          <a:stretch>
            <a:fillRect/>
          </a:stretch>
        </p:blipFill>
        <p:spPr>
          <a:xfrm>
            <a:off x="0" y="0"/>
            <a:ext cx="7772400" cy="5649063"/>
          </a:xfrm>
          <a:prstGeom prst="rect">
            <a:avLst/>
          </a:prstGeom>
        </p:spPr>
      </p:pic>
      <p:sp>
        <p:nvSpPr>
          <p:cNvPr id="2" name="ZoneTexte 1">
            <a:extLst>
              <a:ext uri="{FF2B5EF4-FFF2-40B4-BE49-F238E27FC236}">
                <a16:creationId xmlns:a16="http://schemas.microsoft.com/office/drawing/2014/main" id="{C70C04B7-E966-A134-B0BB-9FCC14B5AF7F}"/>
              </a:ext>
            </a:extLst>
          </p:cNvPr>
          <p:cNvSpPr txBox="1"/>
          <p:nvPr/>
        </p:nvSpPr>
        <p:spPr>
          <a:xfrm>
            <a:off x="8108435" y="160981"/>
            <a:ext cx="3949700" cy="3139321"/>
          </a:xfrm>
          <a:prstGeom prst="rect">
            <a:avLst/>
          </a:prstGeom>
          <a:noFill/>
        </p:spPr>
        <p:txBody>
          <a:bodyPr wrap="square" rtlCol="0">
            <a:spAutoFit/>
          </a:bodyPr>
          <a:lstStyle/>
          <a:p>
            <a:r>
              <a:rPr lang="fr-FR" dirty="0"/>
              <a:t>Lucien repose près de l'église confiée à ses soins  et Gamaliel, qui a enseveli Etienne lui apparaît tel, à peu de chose près, que le dépeint la narration ancienne, tenant en main la verge d'or dont il se sert pour fixer l'attention du prêtre</a:t>
            </a:r>
          </a:p>
          <a:p>
            <a:endParaRPr lang="fr-FR" dirty="0"/>
          </a:p>
          <a:p>
            <a:r>
              <a:rPr lang="fr-FR" dirty="0"/>
              <a:t>Les paniers évoquent les restes d’Etienne, de Nicodème, de Gamaliel et de son fils.</a:t>
            </a:r>
          </a:p>
        </p:txBody>
      </p:sp>
      <p:sp>
        <p:nvSpPr>
          <p:cNvPr id="5" name="ZoneTexte 4">
            <a:extLst>
              <a:ext uri="{FF2B5EF4-FFF2-40B4-BE49-F238E27FC236}">
                <a16:creationId xmlns:a16="http://schemas.microsoft.com/office/drawing/2014/main" id="{DEF91AE3-8E1C-1FE0-6634-31BBA51F8B47}"/>
              </a:ext>
            </a:extLst>
          </p:cNvPr>
          <p:cNvSpPr txBox="1"/>
          <p:nvPr/>
        </p:nvSpPr>
        <p:spPr>
          <a:xfrm>
            <a:off x="7772400" y="3280699"/>
            <a:ext cx="4285735" cy="3416320"/>
          </a:xfrm>
          <a:prstGeom prst="rect">
            <a:avLst/>
          </a:prstGeom>
          <a:noFill/>
        </p:spPr>
        <p:txBody>
          <a:bodyPr wrap="square">
            <a:spAutoFit/>
          </a:bodyPr>
          <a:lstStyle/>
          <a:p>
            <a:r>
              <a:rPr lang="fr-FR" sz="1800" dirty="0">
                <a:effectLst/>
                <a:latin typeface="Calibri" panose="020F0502020204030204" pitchFamily="34" charset="0"/>
                <a:ea typeface="Calibri" panose="020F0502020204030204" pitchFamily="34" charset="0"/>
                <a:cs typeface="Times New Roman" panose="02020603050405020304" pitchFamily="18" charset="0"/>
              </a:rPr>
              <a:t>: « Ces vases sont nos cercueils. Le vase plein de roses rouges est le cercueil de saint Étienne, qui, seul de nous, a mérité la couronne du martyre. Les deux vases pleins de roses blanches sont mon cercueil et celui de Nicodème, parce que nous avons persévéré, d’un cœur sincère, dans la foi du Christ. Enfin, le vase d’argent, plein de safran, est le cercueil de mon fils </a:t>
            </a:r>
            <a:r>
              <a:rPr lang="fr-FR" sz="1800" dirty="0" err="1">
                <a:effectLst/>
                <a:latin typeface="Calibri" panose="020F0502020204030204" pitchFamily="34" charset="0"/>
                <a:ea typeface="Calibri" panose="020F0502020204030204" pitchFamily="34" charset="0"/>
                <a:cs typeface="Times New Roman" panose="02020603050405020304" pitchFamily="18" charset="0"/>
              </a:rPr>
              <a:t>Abibas</a:t>
            </a:r>
            <a:r>
              <a:rPr lang="fr-FR" sz="1800" dirty="0">
                <a:effectLst/>
                <a:latin typeface="Calibri" panose="020F0502020204030204" pitchFamily="34" charset="0"/>
                <a:ea typeface="Calibri" panose="020F0502020204030204" pitchFamily="34" charset="0"/>
                <a:cs typeface="Times New Roman" panose="02020603050405020304" pitchFamily="18" charset="0"/>
              </a:rPr>
              <a:t>, qui brillait d’une blancheur, virginale, et mourut en état de pureté. »</a:t>
            </a:r>
            <a:r>
              <a:rPr lang="fr-FR" dirty="0">
                <a:effectLst/>
              </a:rPr>
              <a:t> (Légende dorée)</a:t>
            </a:r>
            <a:endParaRPr lang="fr-FR" dirty="0"/>
          </a:p>
        </p:txBody>
      </p:sp>
    </p:spTree>
    <p:extLst>
      <p:ext uri="{BB962C8B-B14F-4D97-AF65-F5344CB8AC3E}">
        <p14:creationId xmlns:p14="http://schemas.microsoft.com/office/powerpoint/2010/main" val="4223528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3150C1D-2482-5632-1472-2CA3B1F8B56E}"/>
              </a:ext>
            </a:extLst>
          </p:cNvPr>
          <p:cNvPicPr>
            <a:picLocks noChangeAspect="1"/>
          </p:cNvPicPr>
          <p:nvPr/>
        </p:nvPicPr>
        <p:blipFill>
          <a:blip r:embed="rId2"/>
          <a:stretch>
            <a:fillRect/>
          </a:stretch>
        </p:blipFill>
        <p:spPr>
          <a:xfrm>
            <a:off x="1444675" y="0"/>
            <a:ext cx="4651325" cy="6858000"/>
          </a:xfrm>
          <a:prstGeom prst="rect">
            <a:avLst/>
          </a:prstGeom>
        </p:spPr>
      </p:pic>
      <p:sp>
        <p:nvSpPr>
          <p:cNvPr id="2" name="ZoneTexte 1">
            <a:extLst>
              <a:ext uri="{FF2B5EF4-FFF2-40B4-BE49-F238E27FC236}">
                <a16:creationId xmlns:a16="http://schemas.microsoft.com/office/drawing/2014/main" id="{60DCBCA8-F515-142A-CCDA-A2AEDE40DC0F}"/>
              </a:ext>
            </a:extLst>
          </p:cNvPr>
          <p:cNvSpPr txBox="1"/>
          <p:nvPr/>
        </p:nvSpPr>
        <p:spPr>
          <a:xfrm>
            <a:off x="6430780" y="2593298"/>
            <a:ext cx="4751882" cy="646331"/>
          </a:xfrm>
          <a:prstGeom prst="rect">
            <a:avLst/>
          </a:prstGeom>
          <a:noFill/>
        </p:spPr>
        <p:txBody>
          <a:bodyPr wrap="square" rtlCol="0">
            <a:spAutoFit/>
          </a:bodyPr>
          <a:lstStyle/>
          <a:p>
            <a:pPr algn="ctr"/>
            <a:r>
              <a:rPr lang="fr-FR" b="1" dirty="0"/>
              <a:t>La dépouille d’Etienne est d’abord abandonnée aux bêtes féroces.</a:t>
            </a:r>
          </a:p>
        </p:txBody>
      </p:sp>
    </p:spTree>
    <p:extLst>
      <p:ext uri="{BB962C8B-B14F-4D97-AF65-F5344CB8AC3E}">
        <p14:creationId xmlns:p14="http://schemas.microsoft.com/office/powerpoint/2010/main" val="4733045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F1459C19-7AD7-BC77-22CD-2FD4585341B3}"/>
              </a:ext>
            </a:extLst>
          </p:cNvPr>
          <p:cNvPicPr>
            <a:picLocks noChangeAspect="1"/>
          </p:cNvPicPr>
          <p:nvPr/>
        </p:nvPicPr>
        <p:blipFill>
          <a:blip r:embed="rId2"/>
          <a:stretch>
            <a:fillRect/>
          </a:stretch>
        </p:blipFill>
        <p:spPr>
          <a:xfrm>
            <a:off x="586704" y="0"/>
            <a:ext cx="4668592" cy="6858000"/>
          </a:xfrm>
          <a:prstGeom prst="rect">
            <a:avLst/>
          </a:prstGeom>
        </p:spPr>
      </p:pic>
      <p:sp>
        <p:nvSpPr>
          <p:cNvPr id="2" name="ZoneTexte 1">
            <a:extLst>
              <a:ext uri="{FF2B5EF4-FFF2-40B4-BE49-F238E27FC236}">
                <a16:creationId xmlns:a16="http://schemas.microsoft.com/office/drawing/2014/main" id="{2A720937-F340-7B0F-F3BE-A5F1D1FCCFE9}"/>
              </a:ext>
            </a:extLst>
          </p:cNvPr>
          <p:cNvSpPr txBox="1"/>
          <p:nvPr/>
        </p:nvSpPr>
        <p:spPr>
          <a:xfrm>
            <a:off x="5842000" y="1104900"/>
            <a:ext cx="6057900" cy="1200329"/>
          </a:xfrm>
          <a:prstGeom prst="rect">
            <a:avLst/>
          </a:prstGeom>
          <a:noFill/>
        </p:spPr>
        <p:txBody>
          <a:bodyPr wrap="square" rtlCol="0">
            <a:spAutoFit/>
          </a:bodyPr>
          <a:lstStyle/>
          <a:p>
            <a:r>
              <a:rPr lang="fr-FR" dirty="0"/>
              <a:t>« Saint Gamaliel et Nicodème, qui tenaient pour les chrétiens dans tous les conseils des juifs, l’ensevelirent dans un champ de ce même Gamaliel, et firent ses funérailles avec un grand deuil... » (Légende dorée, vie de St Etienne).</a:t>
            </a:r>
          </a:p>
        </p:txBody>
      </p:sp>
    </p:spTree>
    <p:extLst>
      <p:ext uri="{BB962C8B-B14F-4D97-AF65-F5344CB8AC3E}">
        <p14:creationId xmlns:p14="http://schemas.microsoft.com/office/powerpoint/2010/main" val="40048306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65B84A3-9CFF-F6F7-70FE-FCCF5814C264}"/>
              </a:ext>
            </a:extLst>
          </p:cNvPr>
          <p:cNvPicPr>
            <a:picLocks noChangeAspect="1"/>
          </p:cNvPicPr>
          <p:nvPr/>
        </p:nvPicPr>
        <p:blipFill>
          <a:blip r:embed="rId2"/>
          <a:stretch>
            <a:fillRect/>
          </a:stretch>
        </p:blipFill>
        <p:spPr>
          <a:xfrm>
            <a:off x="-1" y="0"/>
            <a:ext cx="8370001" cy="6858000"/>
          </a:xfrm>
          <a:prstGeom prst="rect">
            <a:avLst/>
          </a:prstGeom>
        </p:spPr>
      </p:pic>
      <p:sp>
        <p:nvSpPr>
          <p:cNvPr id="4" name="ZoneTexte 3">
            <a:extLst>
              <a:ext uri="{FF2B5EF4-FFF2-40B4-BE49-F238E27FC236}">
                <a16:creationId xmlns:a16="http://schemas.microsoft.com/office/drawing/2014/main" id="{381F0095-3641-E1AC-341D-7DED427DAB6F}"/>
              </a:ext>
            </a:extLst>
          </p:cNvPr>
          <p:cNvSpPr txBox="1"/>
          <p:nvPr/>
        </p:nvSpPr>
        <p:spPr>
          <a:xfrm>
            <a:off x="8498360" y="1951672"/>
            <a:ext cx="3512408" cy="1477328"/>
          </a:xfrm>
          <a:prstGeom prst="rect">
            <a:avLst/>
          </a:prstGeom>
          <a:noFill/>
        </p:spPr>
        <p:txBody>
          <a:bodyPr wrap="square">
            <a:spAutoFit/>
          </a:bodyPr>
          <a:lstStyle/>
          <a:p>
            <a:pPr algn="ctr"/>
            <a:r>
              <a:rPr lang="fr-FR" sz="1800" b="1" dirty="0">
                <a:effectLst/>
                <a:latin typeface="Calibri" panose="020F0502020204030204" pitchFamily="34" charset="0"/>
                <a:ea typeface="Calibri" panose="020F0502020204030204" pitchFamily="34" charset="0"/>
                <a:cs typeface="Times New Roman" panose="02020603050405020304" pitchFamily="18" charset="0"/>
              </a:rPr>
              <a:t>. « Aussitôt Lucien courut à Jérusalem, et raconta tout à l’évêque Jean. » (Légende dorée)</a:t>
            </a:r>
          </a:p>
          <a:p>
            <a:pPr algn="ctr"/>
            <a:r>
              <a:rPr lang="fr-FR" b="1" dirty="0">
                <a:latin typeface="Calibri" panose="020F0502020204030204" pitchFamily="34" charset="0"/>
                <a:ea typeface="Calibri" panose="020F0502020204030204" pitchFamily="34" charset="0"/>
                <a:cs typeface="Times New Roman" panose="02020603050405020304" pitchFamily="18" charset="0"/>
              </a:rPr>
              <a:t>Celui-ci ordonne de chercher le tombeau.</a:t>
            </a:r>
            <a:r>
              <a:rPr lang="fr-FR" sz="1800" dirty="0">
                <a:effectLst/>
                <a:latin typeface="Calibri" panose="020F0502020204030204" pitchFamily="34" charset="0"/>
                <a:ea typeface="Calibri" panose="020F0502020204030204" pitchFamily="34" charset="0"/>
                <a:cs typeface="Times New Roman" panose="02020603050405020304" pitchFamily="18" charset="0"/>
              </a:rPr>
              <a:t> </a:t>
            </a:r>
            <a:endParaRPr lang="fr-FR" dirty="0"/>
          </a:p>
        </p:txBody>
      </p:sp>
    </p:spTree>
    <p:extLst>
      <p:ext uri="{BB962C8B-B14F-4D97-AF65-F5344CB8AC3E}">
        <p14:creationId xmlns:p14="http://schemas.microsoft.com/office/powerpoint/2010/main" val="27843192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2C61ACA4-3D66-B464-921D-CFCDE163F484}"/>
              </a:ext>
            </a:extLst>
          </p:cNvPr>
          <p:cNvPicPr>
            <a:picLocks noChangeAspect="1"/>
          </p:cNvPicPr>
          <p:nvPr/>
        </p:nvPicPr>
        <p:blipFill>
          <a:blip r:embed="rId2"/>
          <a:stretch>
            <a:fillRect/>
          </a:stretch>
        </p:blipFill>
        <p:spPr>
          <a:xfrm>
            <a:off x="4500864" y="0"/>
            <a:ext cx="3190272" cy="6858000"/>
          </a:xfrm>
          <a:prstGeom prst="rect">
            <a:avLst/>
          </a:prstGeom>
        </p:spPr>
      </p:pic>
    </p:spTree>
    <p:extLst>
      <p:ext uri="{BB962C8B-B14F-4D97-AF65-F5344CB8AC3E}">
        <p14:creationId xmlns:p14="http://schemas.microsoft.com/office/powerpoint/2010/main" val="4209862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4462F62-252B-C80F-34D0-06514FFD953D}"/>
              </a:ext>
            </a:extLst>
          </p:cNvPr>
          <p:cNvPicPr>
            <a:picLocks noChangeAspect="1"/>
          </p:cNvPicPr>
          <p:nvPr/>
        </p:nvPicPr>
        <p:blipFill>
          <a:blip r:embed="rId3"/>
          <a:stretch>
            <a:fillRect/>
          </a:stretch>
        </p:blipFill>
        <p:spPr>
          <a:xfrm>
            <a:off x="3941682" y="0"/>
            <a:ext cx="4308636" cy="6858000"/>
          </a:xfrm>
          <a:prstGeom prst="rect">
            <a:avLst/>
          </a:prstGeom>
        </p:spPr>
      </p:pic>
    </p:spTree>
    <p:extLst>
      <p:ext uri="{BB962C8B-B14F-4D97-AF65-F5344CB8AC3E}">
        <p14:creationId xmlns:p14="http://schemas.microsoft.com/office/powerpoint/2010/main" val="1792678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ACD9937-7542-18C7-F2F5-7107D06F5B39}"/>
              </a:ext>
            </a:extLst>
          </p:cNvPr>
          <p:cNvPicPr>
            <a:picLocks noChangeAspect="1"/>
          </p:cNvPicPr>
          <p:nvPr/>
        </p:nvPicPr>
        <p:blipFill>
          <a:blip r:embed="rId2"/>
          <a:stretch>
            <a:fillRect/>
          </a:stretch>
        </p:blipFill>
        <p:spPr>
          <a:xfrm>
            <a:off x="0" y="6178"/>
            <a:ext cx="8625417" cy="6858000"/>
          </a:xfrm>
          <a:prstGeom prst="rect">
            <a:avLst/>
          </a:prstGeom>
        </p:spPr>
      </p:pic>
      <p:sp>
        <p:nvSpPr>
          <p:cNvPr id="2" name="ZoneTexte 1">
            <a:extLst>
              <a:ext uri="{FF2B5EF4-FFF2-40B4-BE49-F238E27FC236}">
                <a16:creationId xmlns:a16="http://schemas.microsoft.com/office/drawing/2014/main" id="{EA2BB081-F8C9-2C1C-E9D1-A01B4AD6814C}"/>
              </a:ext>
            </a:extLst>
          </p:cNvPr>
          <p:cNvSpPr txBox="1"/>
          <p:nvPr/>
        </p:nvSpPr>
        <p:spPr>
          <a:xfrm>
            <a:off x="8784236" y="2428407"/>
            <a:ext cx="3028013" cy="923330"/>
          </a:xfrm>
          <a:prstGeom prst="rect">
            <a:avLst/>
          </a:prstGeom>
          <a:noFill/>
        </p:spPr>
        <p:txBody>
          <a:bodyPr wrap="square" rtlCol="0">
            <a:spAutoFit/>
          </a:bodyPr>
          <a:lstStyle/>
          <a:p>
            <a:pPr algn="ctr"/>
            <a:r>
              <a:rPr lang="fr-FR" b="1" dirty="0"/>
              <a:t>On sort du tombeau les reliques d’Etienne déjà placées dans une chasse.</a:t>
            </a:r>
          </a:p>
        </p:txBody>
      </p:sp>
    </p:spTree>
    <p:extLst>
      <p:ext uri="{BB962C8B-B14F-4D97-AF65-F5344CB8AC3E}">
        <p14:creationId xmlns:p14="http://schemas.microsoft.com/office/powerpoint/2010/main" val="2816695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1BCEB397-0397-CCAB-C0BE-2E4BCA697953}"/>
              </a:ext>
            </a:extLst>
          </p:cNvPr>
          <p:cNvPicPr>
            <a:picLocks noChangeAspect="1"/>
          </p:cNvPicPr>
          <p:nvPr/>
        </p:nvPicPr>
        <p:blipFill>
          <a:blip r:embed="rId2"/>
          <a:stretch>
            <a:fillRect/>
          </a:stretch>
        </p:blipFill>
        <p:spPr>
          <a:xfrm>
            <a:off x="0" y="0"/>
            <a:ext cx="4724874" cy="6858000"/>
          </a:xfrm>
          <a:prstGeom prst="rect">
            <a:avLst/>
          </a:prstGeom>
        </p:spPr>
      </p:pic>
      <p:sp>
        <p:nvSpPr>
          <p:cNvPr id="4" name="ZoneTexte 3">
            <a:extLst>
              <a:ext uri="{FF2B5EF4-FFF2-40B4-BE49-F238E27FC236}">
                <a16:creationId xmlns:a16="http://schemas.microsoft.com/office/drawing/2014/main" id="{E02016CE-DE26-5664-FE48-971F43A03D27}"/>
              </a:ext>
            </a:extLst>
          </p:cNvPr>
          <p:cNvSpPr txBox="1"/>
          <p:nvPr/>
        </p:nvSpPr>
        <p:spPr>
          <a:xfrm>
            <a:off x="5350476" y="2967335"/>
            <a:ext cx="3796612" cy="1477328"/>
          </a:xfrm>
          <a:prstGeom prst="rect">
            <a:avLst/>
          </a:prstGeom>
          <a:noFill/>
        </p:spPr>
        <p:txBody>
          <a:bodyPr wrap="square">
            <a:spAutoFit/>
          </a:bodyPr>
          <a:lstStyle/>
          <a:p>
            <a:pPr algn="just"/>
            <a:r>
              <a:rPr lang="fr-FR" sz="1800" kern="100" dirty="0">
                <a:effectLst/>
                <a:latin typeface="Calibri" panose="020F0502020204030204" pitchFamily="34" charset="0"/>
                <a:ea typeface="Calibri" panose="020F0502020204030204" pitchFamily="34" charset="0"/>
                <a:cs typeface="Times New Roman" panose="02020603050405020304" pitchFamily="18" charset="0"/>
              </a:rPr>
              <a:t>Les cercueils des saints furent transportés dans l’église de Jérusalem où saint Étienne avait jadis rempli les fonctions d’archidiacre. (Légende dorée)</a:t>
            </a:r>
          </a:p>
        </p:txBody>
      </p:sp>
    </p:spTree>
    <p:extLst>
      <p:ext uri="{BB962C8B-B14F-4D97-AF65-F5344CB8AC3E}">
        <p14:creationId xmlns:p14="http://schemas.microsoft.com/office/powerpoint/2010/main" val="5784064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C4CEA954-1EDF-26E2-EC17-6081BB6984D5}"/>
              </a:ext>
            </a:extLst>
          </p:cNvPr>
          <p:cNvPicPr>
            <a:picLocks noChangeAspect="1"/>
          </p:cNvPicPr>
          <p:nvPr/>
        </p:nvPicPr>
        <p:blipFill>
          <a:blip r:embed="rId2"/>
          <a:stretch>
            <a:fillRect/>
          </a:stretch>
        </p:blipFill>
        <p:spPr>
          <a:xfrm>
            <a:off x="0" y="0"/>
            <a:ext cx="4654025" cy="6858000"/>
          </a:xfrm>
          <a:prstGeom prst="rect">
            <a:avLst/>
          </a:prstGeom>
        </p:spPr>
      </p:pic>
      <p:sp>
        <p:nvSpPr>
          <p:cNvPr id="2" name="ZoneTexte 1">
            <a:extLst>
              <a:ext uri="{FF2B5EF4-FFF2-40B4-BE49-F238E27FC236}">
                <a16:creationId xmlns:a16="http://schemas.microsoft.com/office/drawing/2014/main" id="{0F760B54-2404-E0EA-CB7F-2E78D2A6A58C}"/>
              </a:ext>
            </a:extLst>
          </p:cNvPr>
          <p:cNvSpPr txBox="1"/>
          <p:nvPr/>
        </p:nvSpPr>
        <p:spPr>
          <a:xfrm>
            <a:off x="5201587" y="2023672"/>
            <a:ext cx="5606321" cy="369332"/>
          </a:xfrm>
          <a:prstGeom prst="rect">
            <a:avLst/>
          </a:prstGeom>
          <a:noFill/>
        </p:spPr>
        <p:txBody>
          <a:bodyPr wrap="square" rtlCol="0">
            <a:spAutoFit/>
          </a:bodyPr>
          <a:lstStyle/>
          <a:p>
            <a:pPr algn="ctr"/>
            <a:r>
              <a:rPr lang="fr-FR" b="1" dirty="0"/>
              <a:t>Premier miracle du Saint. Il met fin à la sécheresse.</a:t>
            </a:r>
          </a:p>
        </p:txBody>
      </p:sp>
    </p:spTree>
    <p:extLst>
      <p:ext uri="{BB962C8B-B14F-4D97-AF65-F5344CB8AC3E}">
        <p14:creationId xmlns:p14="http://schemas.microsoft.com/office/powerpoint/2010/main" val="15457180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C99DAC59-53F2-4F82-831E-5A79410AB30E}"/>
              </a:ext>
            </a:extLst>
          </p:cNvPr>
          <p:cNvPicPr>
            <a:picLocks noChangeAspect="1"/>
          </p:cNvPicPr>
          <p:nvPr/>
        </p:nvPicPr>
        <p:blipFill>
          <a:blip r:embed="rId2"/>
          <a:stretch>
            <a:fillRect/>
          </a:stretch>
        </p:blipFill>
        <p:spPr>
          <a:xfrm>
            <a:off x="0" y="0"/>
            <a:ext cx="8415182" cy="6858000"/>
          </a:xfrm>
          <a:prstGeom prst="rect">
            <a:avLst/>
          </a:prstGeom>
        </p:spPr>
      </p:pic>
      <p:sp>
        <p:nvSpPr>
          <p:cNvPr id="6" name="ZoneTexte 5">
            <a:extLst>
              <a:ext uri="{FF2B5EF4-FFF2-40B4-BE49-F238E27FC236}">
                <a16:creationId xmlns:a16="http://schemas.microsoft.com/office/drawing/2014/main" id="{F998A84A-7A2A-DA08-0085-E74C9C9015F6}"/>
              </a:ext>
            </a:extLst>
          </p:cNvPr>
          <p:cNvSpPr txBox="1"/>
          <p:nvPr/>
        </p:nvSpPr>
        <p:spPr>
          <a:xfrm>
            <a:off x="8980227" y="492416"/>
            <a:ext cx="2367886" cy="5909310"/>
          </a:xfrm>
          <a:prstGeom prst="rect">
            <a:avLst/>
          </a:prstGeom>
          <a:noFill/>
        </p:spPr>
        <p:txBody>
          <a:bodyPr wrap="square">
            <a:spAutoFit/>
          </a:bodyPr>
          <a:lstStyle/>
          <a:p>
            <a:pPr algn="just"/>
            <a:r>
              <a:rPr lang="fr-FR" sz="1800" dirty="0">
                <a:effectLst/>
                <a:latin typeface="Calibri" panose="020F0502020204030204" pitchFamily="34" charset="0"/>
                <a:ea typeface="Calibri" panose="020F0502020204030204" pitchFamily="34" charset="0"/>
                <a:cs typeface="Times New Roman" panose="02020603050405020304" pitchFamily="18" charset="0"/>
              </a:rPr>
              <a:t>. Un sénateur de Constantinople, nommé Alexandre, se rendit à Jérusalem avec sa femme, et fit construire, en l’honneur de saint Étienne, une belle église, où il ordonna qu’on l’ensevelît lui-même après sa mort. Mais, sept ans après sa mort, sa veuve Julienne, rentrant dans sa patrie, voulut emporter avec elle le corps de son mari. Alors l’évêque, qu’elle suppliait de l’y autoriser accepte. </a:t>
            </a:r>
            <a:r>
              <a:rPr lang="fr-FR" dirty="0">
                <a:latin typeface="Calibri" panose="020F0502020204030204" pitchFamily="34" charset="0"/>
                <a:ea typeface="Calibri" panose="020F0502020204030204" pitchFamily="34" charset="0"/>
                <a:cs typeface="Times New Roman" panose="02020603050405020304" pitchFamily="18" charset="0"/>
              </a:rPr>
              <a:t>(légende dorée)</a:t>
            </a:r>
            <a:endParaRPr lang="fr-FR" dirty="0"/>
          </a:p>
        </p:txBody>
      </p:sp>
    </p:spTree>
    <p:extLst>
      <p:ext uri="{BB962C8B-B14F-4D97-AF65-F5344CB8AC3E}">
        <p14:creationId xmlns:p14="http://schemas.microsoft.com/office/powerpoint/2010/main" val="24088072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D3ED110-A832-0A38-F145-E53E213B7FC1}"/>
              </a:ext>
            </a:extLst>
          </p:cNvPr>
          <p:cNvPicPr>
            <a:picLocks noChangeAspect="1"/>
          </p:cNvPicPr>
          <p:nvPr/>
        </p:nvPicPr>
        <p:blipFill>
          <a:blip r:embed="rId2"/>
          <a:stretch>
            <a:fillRect/>
          </a:stretch>
        </p:blipFill>
        <p:spPr>
          <a:xfrm>
            <a:off x="1300056" y="0"/>
            <a:ext cx="3696056" cy="6858000"/>
          </a:xfrm>
          <a:prstGeom prst="rect">
            <a:avLst/>
          </a:prstGeom>
        </p:spPr>
      </p:pic>
      <p:sp>
        <p:nvSpPr>
          <p:cNvPr id="4" name="ZoneTexte 3">
            <a:extLst>
              <a:ext uri="{FF2B5EF4-FFF2-40B4-BE49-F238E27FC236}">
                <a16:creationId xmlns:a16="http://schemas.microsoft.com/office/drawing/2014/main" id="{D1357AA3-D59A-C90B-4EF5-FF4817771CAA}"/>
              </a:ext>
            </a:extLst>
          </p:cNvPr>
          <p:cNvSpPr txBox="1"/>
          <p:nvPr/>
        </p:nvSpPr>
        <p:spPr>
          <a:xfrm>
            <a:off x="6469038" y="1381541"/>
            <a:ext cx="3527945" cy="3416320"/>
          </a:xfrm>
          <a:prstGeom prst="rect">
            <a:avLst/>
          </a:prstGeom>
          <a:noFill/>
        </p:spPr>
        <p:txBody>
          <a:bodyPr wrap="square">
            <a:spAutoFit/>
          </a:bodyPr>
          <a:lstStyle/>
          <a:p>
            <a:pPr algn="just"/>
            <a:r>
              <a:rPr lang="fr-FR" sz="1800" dirty="0">
                <a:effectLst/>
                <a:latin typeface="Calibri" panose="020F0502020204030204" pitchFamily="34" charset="0"/>
                <a:ea typeface="Calibri" panose="020F0502020204030204" pitchFamily="34" charset="0"/>
                <a:cs typeface="Times New Roman" panose="02020603050405020304" pitchFamily="18" charset="0"/>
              </a:rPr>
              <a:t>Alors l’évêque, qu’elle suppliait de l’y autoriser, lui montra deux cercueils d’argent et lui dit : « Je ne sais pas lequel de ces deux cercueils est celui de ton mari ! » Et elle : « Moi, je le sais bien ! » Sur quoi, elle s’élança, et couvrit de baisers le corps de saint Étienne. Et ainsi, croyant reprendre le corps de son mari, elle prit, par hasard, celui du premier martyr.</a:t>
            </a:r>
            <a:r>
              <a:rPr lang="fr-FR" dirty="0">
                <a:effectLst/>
              </a:rPr>
              <a:t>  (Légende dorée)</a:t>
            </a:r>
            <a:endParaRPr lang="fr-FR" dirty="0"/>
          </a:p>
        </p:txBody>
      </p:sp>
    </p:spTree>
    <p:extLst>
      <p:ext uri="{BB962C8B-B14F-4D97-AF65-F5344CB8AC3E}">
        <p14:creationId xmlns:p14="http://schemas.microsoft.com/office/powerpoint/2010/main" val="22369663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47F026A5-1199-B020-5AE6-B432810E49D1}"/>
              </a:ext>
            </a:extLst>
          </p:cNvPr>
          <p:cNvPicPr>
            <a:picLocks noChangeAspect="1"/>
          </p:cNvPicPr>
          <p:nvPr/>
        </p:nvPicPr>
        <p:blipFill>
          <a:blip r:embed="rId2"/>
          <a:stretch>
            <a:fillRect/>
          </a:stretch>
        </p:blipFill>
        <p:spPr>
          <a:xfrm>
            <a:off x="4213516" y="0"/>
            <a:ext cx="3764967" cy="6858000"/>
          </a:xfrm>
          <a:prstGeom prst="rect">
            <a:avLst/>
          </a:prstGeom>
        </p:spPr>
      </p:pic>
    </p:spTree>
    <p:extLst>
      <p:ext uri="{BB962C8B-B14F-4D97-AF65-F5344CB8AC3E}">
        <p14:creationId xmlns:p14="http://schemas.microsoft.com/office/powerpoint/2010/main" val="13842387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B4D7296-5E69-70D5-4396-8650934AEB91}"/>
              </a:ext>
            </a:extLst>
          </p:cNvPr>
          <p:cNvPicPr>
            <a:picLocks noChangeAspect="1"/>
          </p:cNvPicPr>
          <p:nvPr/>
        </p:nvPicPr>
        <p:blipFill>
          <a:blip r:embed="rId3"/>
          <a:stretch>
            <a:fillRect/>
          </a:stretch>
        </p:blipFill>
        <p:spPr>
          <a:xfrm>
            <a:off x="0" y="1"/>
            <a:ext cx="6096000" cy="4543646"/>
          </a:xfrm>
          <a:prstGeom prst="rect">
            <a:avLst/>
          </a:prstGeom>
        </p:spPr>
      </p:pic>
      <p:pic>
        <p:nvPicPr>
          <p:cNvPr id="2" name="Image 1">
            <a:extLst>
              <a:ext uri="{FF2B5EF4-FFF2-40B4-BE49-F238E27FC236}">
                <a16:creationId xmlns:a16="http://schemas.microsoft.com/office/drawing/2014/main" id="{6697731F-8427-EE19-35ED-5C2E8E5CB264}"/>
              </a:ext>
            </a:extLst>
          </p:cNvPr>
          <p:cNvPicPr>
            <a:picLocks noChangeAspect="1"/>
          </p:cNvPicPr>
          <p:nvPr/>
        </p:nvPicPr>
        <p:blipFill>
          <a:blip r:embed="rId4"/>
          <a:stretch>
            <a:fillRect/>
          </a:stretch>
        </p:blipFill>
        <p:spPr>
          <a:xfrm>
            <a:off x="7218653" y="-1"/>
            <a:ext cx="4973348" cy="6359857"/>
          </a:xfrm>
          <a:prstGeom prst="rect">
            <a:avLst/>
          </a:prstGeom>
        </p:spPr>
      </p:pic>
      <p:sp>
        <p:nvSpPr>
          <p:cNvPr id="5" name="ZoneTexte 4">
            <a:extLst>
              <a:ext uri="{FF2B5EF4-FFF2-40B4-BE49-F238E27FC236}">
                <a16:creationId xmlns:a16="http://schemas.microsoft.com/office/drawing/2014/main" id="{C1510A55-4D67-86F2-96E0-E034399B9E97}"/>
              </a:ext>
            </a:extLst>
          </p:cNvPr>
          <p:cNvSpPr txBox="1"/>
          <p:nvPr/>
        </p:nvSpPr>
        <p:spPr>
          <a:xfrm>
            <a:off x="1" y="4543647"/>
            <a:ext cx="7218652" cy="2308324"/>
          </a:xfrm>
          <a:prstGeom prst="rect">
            <a:avLst/>
          </a:prstGeom>
          <a:noFill/>
        </p:spPr>
        <p:txBody>
          <a:bodyPr wrap="square">
            <a:spAutoFit/>
          </a:bodyPr>
          <a:lstStyle/>
          <a:p>
            <a:r>
              <a:rPr lang="fr-FR" sz="1800" kern="100" dirty="0">
                <a:effectLst/>
                <a:latin typeface="Calibri" panose="020F0502020204030204" pitchFamily="34" charset="0"/>
                <a:ea typeface="Calibri" panose="020F0502020204030204" pitchFamily="34" charset="0"/>
                <a:cs typeface="Times New Roman" panose="02020603050405020304" pitchFamily="18" charset="0"/>
              </a:rPr>
              <a:t>Et comme elle le conduisait par mer à Constantinople, on entendit le chant des anges, une odeur merveilleuse se répandit à bord du bateau, et les démons, furieux, suscitèrent une affreuse tempête. Mais, comme les matelots tremblaient d’épouvante, saint Étienne leur apparut en personne, et leur dit : « C’est moi qui suis avec vous, ne craignez rien ! » Et aussitôt le calme succéda à la tempête. Le bateau parvint alors sans encombre jusqu’à Constantinople, où le corps de saint Étienne fut pieusement déposé dans une église. (Légende dorée)</a:t>
            </a:r>
          </a:p>
        </p:txBody>
      </p:sp>
    </p:spTree>
    <p:extLst>
      <p:ext uri="{BB962C8B-B14F-4D97-AF65-F5344CB8AC3E}">
        <p14:creationId xmlns:p14="http://schemas.microsoft.com/office/powerpoint/2010/main" val="16366793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73C7841-D264-77EA-DE26-64BC8AA4D70C}"/>
              </a:ext>
            </a:extLst>
          </p:cNvPr>
          <p:cNvPicPr>
            <a:picLocks noChangeAspect="1"/>
          </p:cNvPicPr>
          <p:nvPr/>
        </p:nvPicPr>
        <p:blipFill>
          <a:blip r:embed="rId2"/>
          <a:stretch>
            <a:fillRect/>
          </a:stretch>
        </p:blipFill>
        <p:spPr>
          <a:xfrm>
            <a:off x="0" y="0"/>
            <a:ext cx="5130085" cy="6858000"/>
          </a:xfrm>
          <a:prstGeom prst="rect">
            <a:avLst/>
          </a:prstGeom>
        </p:spPr>
      </p:pic>
    </p:spTree>
    <p:extLst>
      <p:ext uri="{BB962C8B-B14F-4D97-AF65-F5344CB8AC3E}">
        <p14:creationId xmlns:p14="http://schemas.microsoft.com/office/powerpoint/2010/main" val="30102121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a:extLst>
              <a:ext uri="{FF2B5EF4-FFF2-40B4-BE49-F238E27FC236}">
                <a16:creationId xmlns:a16="http://schemas.microsoft.com/office/drawing/2014/main" id="{CB48C235-1C38-9644-F87D-0887E9929DCF}"/>
              </a:ext>
            </a:extLst>
          </p:cNvPr>
          <p:cNvSpPr txBox="1"/>
          <p:nvPr/>
        </p:nvSpPr>
        <p:spPr>
          <a:xfrm>
            <a:off x="211540" y="679115"/>
            <a:ext cx="11768919" cy="5909310"/>
          </a:xfrm>
          <a:prstGeom prst="rect">
            <a:avLst/>
          </a:prstGeom>
          <a:noFill/>
        </p:spPr>
        <p:txBody>
          <a:bodyPr wrap="square">
            <a:spAutoFit/>
          </a:bodyPr>
          <a:lstStyle/>
          <a:p>
            <a:r>
              <a:rPr lang="fr-FR" kern="100" dirty="0">
                <a:effectLst/>
                <a:latin typeface="Calibri" panose="020F0502020204030204" pitchFamily="34" charset="0"/>
                <a:ea typeface="Calibri" panose="020F0502020204030204" pitchFamily="34" charset="0"/>
                <a:cs typeface="Times New Roman" panose="02020603050405020304" pitchFamily="18" charset="0"/>
              </a:rPr>
              <a:t>Enfin, nous allons raconter de quelle manière fut faite la conjonction du corps de saint Étienne avec celui de saint Laurent. Eudoxie, fille de Théodose, qui se trouvait à Rome, était possédée d’un démon qui la persécutait cruellement. Alors son père, qui demeurait à Constantinople, lui enjoignit de venir près de lui, afin qu’elle pût toucher les reliques de saint Étienne. Mais le démon qui était en elle se mit à crier : « Si Étienne ne vient pas à Rome, je ne sortirai pas d’où je suis ! » Ce qu’apprenant, Théodose obtint du clergé et du peuple de Constantinople, que les reliques de saint Étienne fussent échangées contre celles de saint Laurent, qui, jusqu’alors, étaient gardées à Rome. L’empereur écrivit donc au pape Pelage pour lui demander cet échange ; et le pape réunit un concile de cardinaux, qui y consentit. Des cardinaux furent alors envoyés à Constantinople pour y prendre le corps de saint Étienne, et des Grecs furent envoyés à Rome pour en ramener les reliques de saint Laurent.</a:t>
            </a:r>
          </a:p>
          <a:p>
            <a:r>
              <a:rPr lang="fr-FR" kern="100" dirty="0">
                <a:effectLst/>
                <a:latin typeface="Calibri" panose="020F0502020204030204" pitchFamily="34" charset="0"/>
                <a:ea typeface="Calibri" panose="020F0502020204030204" pitchFamily="34" charset="0"/>
                <a:cs typeface="Times New Roman" panose="02020603050405020304" pitchFamily="18" charset="0"/>
              </a:rPr>
              <a:t>Le corps de saint Étienne ayant été d’abord débarqué à Capoue, les habitants de Capoue obtinrent de pouvoir en garder le bras droit ; et une église métropolitaine fut fondée pour recevoir la précieuse relique. Puis le corps du martyr fut transporté à Rome, où on voulait le déposer dans l’église de Saint-Pierre aux Liens. Mais quand le cortège passa devant l’église où était le corps de saint Laurent, les porteurs durent s’arrêter, retenus par une force mystérieuse qui les empêchait d’avancer. Et le démon, dans la princesse, criait : « Vous perdez vos peines, car Étienne a choisi sa demeure auprès de son frère Laurent ! » C’est donc auprès de saint Laurent que le corps fut déposé ; et à peine Eudoxie l’eût-elle touché que le démon qui la tourmentait l’abandonna. Cependant, saint Laurent, comme s’il se réjouissait de l’arrivée de son frère saint Étienne, se retira dans le fond de son tombeau, laissant dans le milieu une grande place vide pour son compagnon. Et, au moment où les Grecs voulurent mettre la main sur le corps de saint Laurent pour l’emporter, ils furent soudain précipités à terre, et, malgré les prières du pape Pelage, ils moururent quelques jours après. Puis on entendit, dans les cieux, une voix qui disait : « Heureuse es-tu, Rome, de pouvoir contenir dans un même tombeau les corps glorieux, de Laurent et d’Étienne ! » C’est ainsi que fut opérée cette conjonction, l’an du Seigneur 425. Légende dorée.</a:t>
            </a:r>
          </a:p>
        </p:txBody>
      </p:sp>
    </p:spTree>
    <p:extLst>
      <p:ext uri="{BB962C8B-B14F-4D97-AF65-F5344CB8AC3E}">
        <p14:creationId xmlns:p14="http://schemas.microsoft.com/office/powerpoint/2010/main" val="13396801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E4E460AF-F017-B794-E054-48FF23646574}"/>
              </a:ext>
            </a:extLst>
          </p:cNvPr>
          <p:cNvPicPr>
            <a:picLocks noChangeAspect="1"/>
          </p:cNvPicPr>
          <p:nvPr/>
        </p:nvPicPr>
        <p:blipFill>
          <a:blip r:embed="rId3"/>
          <a:srcRect b="10370"/>
          <a:stretch/>
        </p:blipFill>
        <p:spPr>
          <a:xfrm>
            <a:off x="0" y="101600"/>
            <a:ext cx="4628063" cy="6756400"/>
          </a:xfrm>
          <a:prstGeom prst="rect">
            <a:avLst/>
          </a:prstGeom>
        </p:spPr>
      </p:pic>
      <p:pic>
        <p:nvPicPr>
          <p:cNvPr id="2" name="Image 1">
            <a:extLst>
              <a:ext uri="{FF2B5EF4-FFF2-40B4-BE49-F238E27FC236}">
                <a16:creationId xmlns:a16="http://schemas.microsoft.com/office/drawing/2014/main" id="{96E3F3C6-D11D-DF3A-409B-648D4D5FDAEA}"/>
              </a:ext>
            </a:extLst>
          </p:cNvPr>
          <p:cNvPicPr>
            <a:picLocks noChangeAspect="1"/>
          </p:cNvPicPr>
          <p:nvPr/>
        </p:nvPicPr>
        <p:blipFill>
          <a:blip r:embed="rId4"/>
          <a:srcRect b="9508"/>
          <a:stretch/>
        </p:blipFill>
        <p:spPr>
          <a:xfrm>
            <a:off x="7745604" y="0"/>
            <a:ext cx="4446396" cy="6205928"/>
          </a:xfrm>
          <a:prstGeom prst="rect">
            <a:avLst/>
          </a:prstGeom>
        </p:spPr>
      </p:pic>
      <p:sp>
        <p:nvSpPr>
          <p:cNvPr id="4" name="ZoneTexte 3">
            <a:extLst>
              <a:ext uri="{FF2B5EF4-FFF2-40B4-BE49-F238E27FC236}">
                <a16:creationId xmlns:a16="http://schemas.microsoft.com/office/drawing/2014/main" id="{99673563-5ED7-54AF-5F65-63F46FB1B945}"/>
              </a:ext>
            </a:extLst>
          </p:cNvPr>
          <p:cNvSpPr txBox="1"/>
          <p:nvPr/>
        </p:nvSpPr>
        <p:spPr>
          <a:xfrm>
            <a:off x="4901784" y="6205928"/>
            <a:ext cx="6460760" cy="646331"/>
          </a:xfrm>
          <a:prstGeom prst="rect">
            <a:avLst/>
          </a:prstGeom>
          <a:noFill/>
        </p:spPr>
        <p:txBody>
          <a:bodyPr wrap="square" rtlCol="0">
            <a:spAutoFit/>
          </a:bodyPr>
          <a:lstStyle/>
          <a:p>
            <a:pPr algn="ctr"/>
            <a:r>
              <a:rPr lang="fr-FR" b="1" dirty="0"/>
              <a:t>L’empereur ordonne le transfert des reliques à Rome pour sauver sa fille.</a:t>
            </a:r>
          </a:p>
        </p:txBody>
      </p:sp>
    </p:spTree>
    <p:extLst>
      <p:ext uri="{BB962C8B-B14F-4D97-AF65-F5344CB8AC3E}">
        <p14:creationId xmlns:p14="http://schemas.microsoft.com/office/powerpoint/2010/main" val="4925688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850B589-6B3B-CD56-48E3-932EB824B34C}"/>
              </a:ext>
            </a:extLst>
          </p:cNvPr>
          <p:cNvPicPr>
            <a:picLocks noChangeAspect="1"/>
          </p:cNvPicPr>
          <p:nvPr/>
        </p:nvPicPr>
        <p:blipFill>
          <a:blip r:embed="rId2"/>
          <a:stretch>
            <a:fillRect/>
          </a:stretch>
        </p:blipFill>
        <p:spPr>
          <a:xfrm>
            <a:off x="293270" y="479685"/>
            <a:ext cx="7772400" cy="5536975"/>
          </a:xfrm>
          <a:prstGeom prst="rect">
            <a:avLst/>
          </a:prstGeom>
        </p:spPr>
      </p:pic>
      <p:sp>
        <p:nvSpPr>
          <p:cNvPr id="2" name="ZoneTexte 1">
            <a:extLst>
              <a:ext uri="{FF2B5EF4-FFF2-40B4-BE49-F238E27FC236}">
                <a16:creationId xmlns:a16="http://schemas.microsoft.com/office/drawing/2014/main" id="{6DCC2032-22C9-9E91-60F5-05066E6134CA}"/>
              </a:ext>
            </a:extLst>
          </p:cNvPr>
          <p:cNvSpPr txBox="1"/>
          <p:nvPr/>
        </p:nvSpPr>
        <p:spPr>
          <a:xfrm>
            <a:off x="8244590" y="2308485"/>
            <a:ext cx="3417758" cy="646331"/>
          </a:xfrm>
          <a:prstGeom prst="rect">
            <a:avLst/>
          </a:prstGeom>
          <a:noFill/>
        </p:spPr>
        <p:txBody>
          <a:bodyPr wrap="square" rtlCol="0">
            <a:spAutoFit/>
          </a:bodyPr>
          <a:lstStyle/>
          <a:p>
            <a:pPr algn="ctr"/>
            <a:r>
              <a:rPr lang="fr-FR" b="1" dirty="0"/>
              <a:t>Les chevaux s’arrêtent à proximité des reliques de St Laurent.</a:t>
            </a:r>
          </a:p>
        </p:txBody>
      </p:sp>
    </p:spTree>
    <p:extLst>
      <p:ext uri="{BB962C8B-B14F-4D97-AF65-F5344CB8AC3E}">
        <p14:creationId xmlns:p14="http://schemas.microsoft.com/office/powerpoint/2010/main" val="30658298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53558FE-B7BC-FA41-B1D8-EBA26F506CC0}"/>
              </a:ext>
            </a:extLst>
          </p:cNvPr>
          <p:cNvPicPr>
            <a:picLocks noChangeAspect="1"/>
          </p:cNvPicPr>
          <p:nvPr/>
        </p:nvPicPr>
        <p:blipFill>
          <a:blip r:embed="rId2"/>
          <a:stretch>
            <a:fillRect/>
          </a:stretch>
        </p:blipFill>
        <p:spPr>
          <a:xfrm>
            <a:off x="388764" y="0"/>
            <a:ext cx="11414472" cy="6858000"/>
          </a:xfrm>
          <a:prstGeom prst="rect">
            <a:avLst/>
          </a:prstGeom>
        </p:spPr>
      </p:pic>
    </p:spTree>
    <p:extLst>
      <p:ext uri="{BB962C8B-B14F-4D97-AF65-F5344CB8AC3E}">
        <p14:creationId xmlns:p14="http://schemas.microsoft.com/office/powerpoint/2010/main" val="38179152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DB13101-2EC1-FF28-B8B8-29CD720D0BE1}"/>
              </a:ext>
            </a:extLst>
          </p:cNvPr>
          <p:cNvPicPr>
            <a:picLocks noChangeAspect="1"/>
          </p:cNvPicPr>
          <p:nvPr/>
        </p:nvPicPr>
        <p:blipFill>
          <a:blip r:embed="rId2"/>
          <a:stretch>
            <a:fillRect/>
          </a:stretch>
        </p:blipFill>
        <p:spPr>
          <a:xfrm>
            <a:off x="330615" y="0"/>
            <a:ext cx="6374153" cy="6858000"/>
          </a:xfrm>
          <a:prstGeom prst="rect">
            <a:avLst/>
          </a:prstGeom>
        </p:spPr>
      </p:pic>
      <p:sp>
        <p:nvSpPr>
          <p:cNvPr id="4" name="ZoneTexte 3">
            <a:extLst>
              <a:ext uri="{FF2B5EF4-FFF2-40B4-BE49-F238E27FC236}">
                <a16:creationId xmlns:a16="http://schemas.microsoft.com/office/drawing/2014/main" id="{CB47BF3B-6406-D5E4-8111-46B5441FEA7F}"/>
              </a:ext>
            </a:extLst>
          </p:cNvPr>
          <p:cNvSpPr txBox="1"/>
          <p:nvPr/>
        </p:nvSpPr>
        <p:spPr>
          <a:xfrm>
            <a:off x="7472596" y="1936761"/>
            <a:ext cx="4204742" cy="1477328"/>
          </a:xfrm>
          <a:prstGeom prst="rect">
            <a:avLst/>
          </a:prstGeom>
          <a:noFill/>
        </p:spPr>
        <p:txBody>
          <a:bodyPr wrap="square">
            <a:spAutoFit/>
          </a:bodyPr>
          <a:lstStyle/>
          <a:p>
            <a:r>
              <a:rPr lang="fr-FR" dirty="0">
                <a:solidFill>
                  <a:srgbClr val="771847"/>
                </a:solidFill>
                <a:latin typeface="Arya"/>
              </a:rPr>
              <a:t>Chapelle </a:t>
            </a:r>
            <a:r>
              <a:rPr lang="fr-FR" b="0" i="0" dirty="0">
                <a:solidFill>
                  <a:srgbClr val="771847"/>
                </a:solidFill>
                <a:effectLst/>
                <a:latin typeface="Arya"/>
              </a:rPr>
              <a:t>  fondée par Pierre </a:t>
            </a:r>
            <a:r>
              <a:rPr lang="fr-FR" b="0" i="0" dirty="0" err="1">
                <a:solidFill>
                  <a:srgbClr val="771847"/>
                </a:solidFill>
                <a:effectLst/>
                <a:latin typeface="Arya"/>
              </a:rPr>
              <a:t>Copin</a:t>
            </a:r>
            <a:r>
              <a:rPr lang="fr-FR" b="0" i="0" dirty="0">
                <a:solidFill>
                  <a:srgbClr val="771847"/>
                </a:solidFill>
                <a:effectLst/>
                <a:latin typeface="Arya"/>
              </a:rPr>
              <a:t>, chanoine de la cathédrale. </a:t>
            </a:r>
            <a:endParaRPr lang="fr-FR" dirty="0">
              <a:solidFill>
                <a:srgbClr val="771847"/>
              </a:solidFill>
              <a:latin typeface="Arya"/>
            </a:endParaRPr>
          </a:p>
          <a:p>
            <a:endParaRPr lang="fr-FR" dirty="0">
              <a:solidFill>
                <a:srgbClr val="771847"/>
              </a:solidFill>
              <a:latin typeface="Arya"/>
            </a:endParaRPr>
          </a:p>
          <a:p>
            <a:r>
              <a:rPr lang="fr-FR" dirty="0">
                <a:solidFill>
                  <a:srgbClr val="771847"/>
                </a:solidFill>
                <a:latin typeface="Arya"/>
              </a:rPr>
              <a:t>Vitrail de </a:t>
            </a:r>
            <a:r>
              <a:rPr lang="fr-FR">
                <a:solidFill>
                  <a:srgbClr val="771847"/>
                </a:solidFill>
                <a:latin typeface="Arya"/>
              </a:rPr>
              <a:t>Jehan Lecuyer (né à Bourges en 1480), de 1518.</a:t>
            </a:r>
            <a:endParaRPr lang="fr-FR" dirty="0"/>
          </a:p>
        </p:txBody>
      </p:sp>
    </p:spTree>
    <p:extLst>
      <p:ext uri="{BB962C8B-B14F-4D97-AF65-F5344CB8AC3E}">
        <p14:creationId xmlns:p14="http://schemas.microsoft.com/office/powerpoint/2010/main" val="2813737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67B8B3F7-409A-4415-8D6A-3049B909ED21}"/>
              </a:ext>
            </a:extLst>
          </p:cNvPr>
          <p:cNvPicPr>
            <a:picLocks noChangeAspect="1"/>
          </p:cNvPicPr>
          <p:nvPr/>
        </p:nvPicPr>
        <p:blipFill>
          <a:blip r:embed="rId2"/>
          <a:stretch>
            <a:fillRect/>
          </a:stretch>
        </p:blipFill>
        <p:spPr>
          <a:xfrm>
            <a:off x="0" y="1371600"/>
            <a:ext cx="12192000" cy="4114800"/>
          </a:xfrm>
          <a:prstGeom prst="rect">
            <a:avLst/>
          </a:prstGeom>
        </p:spPr>
      </p:pic>
      <p:sp>
        <p:nvSpPr>
          <p:cNvPr id="3" name="ZoneTexte 2">
            <a:extLst>
              <a:ext uri="{FF2B5EF4-FFF2-40B4-BE49-F238E27FC236}">
                <a16:creationId xmlns:a16="http://schemas.microsoft.com/office/drawing/2014/main" id="{F406F45E-5453-8710-6445-169AAFE8DC24}"/>
              </a:ext>
            </a:extLst>
          </p:cNvPr>
          <p:cNvSpPr txBox="1"/>
          <p:nvPr/>
        </p:nvSpPr>
        <p:spPr>
          <a:xfrm>
            <a:off x="2833141" y="5801193"/>
            <a:ext cx="4991725" cy="369332"/>
          </a:xfrm>
          <a:prstGeom prst="rect">
            <a:avLst/>
          </a:prstGeom>
          <a:noFill/>
        </p:spPr>
        <p:txBody>
          <a:bodyPr wrap="square" rtlCol="0">
            <a:spAutoFit/>
          </a:bodyPr>
          <a:lstStyle/>
          <a:p>
            <a:pPr algn="ctr"/>
            <a:r>
              <a:rPr lang="fr-FR" b="1" dirty="0"/>
              <a:t>Vie de St Laurent.</a:t>
            </a:r>
          </a:p>
        </p:txBody>
      </p:sp>
    </p:spTree>
    <p:extLst>
      <p:ext uri="{BB962C8B-B14F-4D97-AF65-F5344CB8AC3E}">
        <p14:creationId xmlns:p14="http://schemas.microsoft.com/office/powerpoint/2010/main" val="22240314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3A911642-FCE8-5348-9056-8A9E09DB9B70}"/>
              </a:ext>
            </a:extLst>
          </p:cNvPr>
          <p:cNvPicPr>
            <a:picLocks noChangeAspect="1"/>
          </p:cNvPicPr>
          <p:nvPr/>
        </p:nvPicPr>
        <p:blipFill rotWithShape="1">
          <a:blip r:embed="rId2"/>
          <a:srcRect r="75481"/>
          <a:stretch/>
        </p:blipFill>
        <p:spPr>
          <a:xfrm>
            <a:off x="422030" y="564777"/>
            <a:ext cx="4161692" cy="5728446"/>
          </a:xfrm>
          <a:prstGeom prst="rect">
            <a:avLst/>
          </a:prstGeom>
        </p:spPr>
      </p:pic>
      <p:sp>
        <p:nvSpPr>
          <p:cNvPr id="3" name="ZoneTexte 2">
            <a:extLst>
              <a:ext uri="{FF2B5EF4-FFF2-40B4-BE49-F238E27FC236}">
                <a16:creationId xmlns:a16="http://schemas.microsoft.com/office/drawing/2014/main" id="{682EFB5E-D7E0-DD4C-89F8-687308CF1EE4}"/>
              </a:ext>
            </a:extLst>
          </p:cNvPr>
          <p:cNvSpPr txBox="1"/>
          <p:nvPr/>
        </p:nvSpPr>
        <p:spPr>
          <a:xfrm>
            <a:off x="4900246" y="1934308"/>
            <a:ext cx="6799385" cy="2554545"/>
          </a:xfrm>
          <a:prstGeom prst="rect">
            <a:avLst/>
          </a:prstGeom>
          <a:noFill/>
        </p:spPr>
        <p:txBody>
          <a:bodyPr wrap="square" rtlCol="0">
            <a:spAutoFit/>
          </a:bodyPr>
          <a:lstStyle/>
          <a:p>
            <a:pPr algn="just"/>
            <a:r>
              <a:rPr lang="fr-FR" sz="1600" dirty="0"/>
              <a:t>Une place publique, à Rome, où Jean </a:t>
            </a:r>
            <a:r>
              <a:rPr lang="fr-FR" sz="1600" dirty="0" err="1"/>
              <a:t>Lescuyer</a:t>
            </a:r>
            <a:r>
              <a:rPr lang="fr-FR" sz="1600" dirty="0"/>
              <a:t> a étudié. Une évocation du panthéon, avec Saint Laurent, à l’entablement. A droite, des ruines. A gauche, la campagne.</a:t>
            </a:r>
          </a:p>
          <a:p>
            <a:pPr algn="just"/>
            <a:r>
              <a:rPr lang="fr-FR" sz="1600" dirty="0"/>
              <a:t>St Laurent en dalmatique bleue, avec col, revers des manches et étole dorés. Il porte une bourse et met une pièce dans le bonnet rouge retourné d’un pauvre.</a:t>
            </a:r>
          </a:p>
          <a:p>
            <a:pPr algn="just"/>
            <a:r>
              <a:rPr lang="fr-FR" sz="1600" dirty="0"/>
              <a:t>Un infirme (bâton et pilon) ; un aveugle au chapeau bleu, tenant un chien en laisse .</a:t>
            </a:r>
          </a:p>
          <a:p>
            <a:pPr algn="just"/>
            <a:r>
              <a:rPr lang="fr-FR" sz="1600" dirty="0"/>
              <a:t>A droite une mère, portant un enfant et encourageant son aîné à rendre la sébile. </a:t>
            </a:r>
          </a:p>
          <a:p>
            <a:pPr algn="just"/>
            <a:r>
              <a:rPr lang="fr-FR" sz="1600" dirty="0"/>
              <a:t>Sous la colonnade se tient un espion.</a:t>
            </a:r>
          </a:p>
        </p:txBody>
      </p:sp>
    </p:spTree>
    <p:extLst>
      <p:ext uri="{BB962C8B-B14F-4D97-AF65-F5344CB8AC3E}">
        <p14:creationId xmlns:p14="http://schemas.microsoft.com/office/powerpoint/2010/main" val="11836628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96242A6B-1559-DCF6-417C-3DF99C8E76FB}"/>
              </a:ext>
            </a:extLst>
          </p:cNvPr>
          <p:cNvPicPr>
            <a:picLocks noChangeAspect="1"/>
          </p:cNvPicPr>
          <p:nvPr/>
        </p:nvPicPr>
        <p:blipFill rotWithShape="1">
          <a:blip r:embed="rId2"/>
          <a:srcRect l="49327" r="25384"/>
          <a:stretch/>
        </p:blipFill>
        <p:spPr>
          <a:xfrm>
            <a:off x="164121" y="127773"/>
            <a:ext cx="4947139" cy="6602454"/>
          </a:xfrm>
          <a:prstGeom prst="rect">
            <a:avLst/>
          </a:prstGeom>
        </p:spPr>
      </p:pic>
      <p:sp>
        <p:nvSpPr>
          <p:cNvPr id="4" name="ZoneTexte 3">
            <a:extLst>
              <a:ext uri="{FF2B5EF4-FFF2-40B4-BE49-F238E27FC236}">
                <a16:creationId xmlns:a16="http://schemas.microsoft.com/office/drawing/2014/main" id="{946AF5B3-9359-27BA-16F5-2F41162A570F}"/>
              </a:ext>
            </a:extLst>
          </p:cNvPr>
          <p:cNvSpPr txBox="1"/>
          <p:nvPr/>
        </p:nvSpPr>
        <p:spPr>
          <a:xfrm>
            <a:off x="5410200" y="2118836"/>
            <a:ext cx="6096000" cy="923330"/>
          </a:xfrm>
          <a:prstGeom prst="rect">
            <a:avLst/>
          </a:prstGeom>
          <a:noFill/>
        </p:spPr>
        <p:txBody>
          <a:bodyPr wrap="square">
            <a:spAutoFit/>
          </a:bodyPr>
          <a:lstStyle/>
          <a:p>
            <a:r>
              <a:rPr lang="fr-FR" sz="1800" dirty="0"/>
              <a:t>St Laurent entre ses bourreaux, le frappant du « scorpion ». Dans un décor renaissance, l’empereur Valérien assiste au supplice. </a:t>
            </a:r>
            <a:endParaRPr lang="fr-FR" dirty="0"/>
          </a:p>
        </p:txBody>
      </p:sp>
    </p:spTree>
    <p:extLst>
      <p:ext uri="{BB962C8B-B14F-4D97-AF65-F5344CB8AC3E}">
        <p14:creationId xmlns:p14="http://schemas.microsoft.com/office/powerpoint/2010/main" val="2516480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363F4389-B7D6-7446-89EA-F073B088FCAB}"/>
              </a:ext>
            </a:extLst>
          </p:cNvPr>
          <p:cNvPicPr>
            <a:picLocks noChangeAspect="1"/>
          </p:cNvPicPr>
          <p:nvPr/>
        </p:nvPicPr>
        <p:blipFill rotWithShape="1">
          <a:blip r:embed="rId2"/>
          <a:srcRect l="25000" r="49231"/>
          <a:stretch/>
        </p:blipFill>
        <p:spPr>
          <a:xfrm>
            <a:off x="117232" y="74804"/>
            <a:ext cx="5086276" cy="6661503"/>
          </a:xfrm>
          <a:prstGeom prst="rect">
            <a:avLst/>
          </a:prstGeom>
        </p:spPr>
      </p:pic>
      <p:sp>
        <p:nvSpPr>
          <p:cNvPr id="3" name="ZoneTexte 2">
            <a:extLst>
              <a:ext uri="{FF2B5EF4-FFF2-40B4-BE49-F238E27FC236}">
                <a16:creationId xmlns:a16="http://schemas.microsoft.com/office/drawing/2014/main" id="{80240A1F-AFAF-E244-A045-82EB009FD033}"/>
              </a:ext>
            </a:extLst>
          </p:cNvPr>
          <p:cNvSpPr txBox="1"/>
          <p:nvPr/>
        </p:nvSpPr>
        <p:spPr>
          <a:xfrm>
            <a:off x="5310554" y="2403231"/>
            <a:ext cx="6600092" cy="646331"/>
          </a:xfrm>
          <a:prstGeom prst="rect">
            <a:avLst/>
          </a:prstGeom>
          <a:noFill/>
        </p:spPr>
        <p:txBody>
          <a:bodyPr wrap="square" rtlCol="0">
            <a:spAutoFit/>
          </a:bodyPr>
          <a:lstStyle/>
          <a:p>
            <a:r>
              <a:rPr lang="fr-FR" sz="1200" dirty="0"/>
              <a:t>Avant de nouveaux supplices, Laurent est emprisonné. Le soldat Romain, reçoit du prisonnier le baptême. Dévêtu (manteau, coiffe, ceinture), il est agenouillé pour recevoir l’eau baptismale. Plusieurs personnages sont-ils spectateurs, ou en attente du baptême ?? </a:t>
            </a:r>
          </a:p>
        </p:txBody>
      </p:sp>
    </p:spTree>
    <p:extLst>
      <p:ext uri="{BB962C8B-B14F-4D97-AF65-F5344CB8AC3E}">
        <p14:creationId xmlns:p14="http://schemas.microsoft.com/office/powerpoint/2010/main" val="22307086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58D7825E-7D44-6045-9399-25815013B1AF}"/>
              </a:ext>
            </a:extLst>
          </p:cNvPr>
          <p:cNvPicPr>
            <a:picLocks noChangeAspect="1"/>
          </p:cNvPicPr>
          <p:nvPr/>
        </p:nvPicPr>
        <p:blipFill rotWithShape="1">
          <a:blip r:embed="rId2"/>
          <a:srcRect l="75865"/>
          <a:stretch/>
        </p:blipFill>
        <p:spPr>
          <a:xfrm>
            <a:off x="281353" y="108591"/>
            <a:ext cx="4748847" cy="6640818"/>
          </a:xfrm>
          <a:prstGeom prst="rect">
            <a:avLst/>
          </a:prstGeom>
        </p:spPr>
      </p:pic>
      <p:sp>
        <p:nvSpPr>
          <p:cNvPr id="3" name="ZoneTexte 2">
            <a:extLst>
              <a:ext uri="{FF2B5EF4-FFF2-40B4-BE49-F238E27FC236}">
                <a16:creationId xmlns:a16="http://schemas.microsoft.com/office/drawing/2014/main" id="{18257424-F95B-F24A-B10B-DB8BC42D78AD}"/>
              </a:ext>
            </a:extLst>
          </p:cNvPr>
          <p:cNvSpPr txBox="1"/>
          <p:nvPr/>
        </p:nvSpPr>
        <p:spPr>
          <a:xfrm>
            <a:off x="5404338" y="2426677"/>
            <a:ext cx="6166339" cy="830997"/>
          </a:xfrm>
          <a:prstGeom prst="rect">
            <a:avLst/>
          </a:prstGeom>
          <a:noFill/>
        </p:spPr>
        <p:txBody>
          <a:bodyPr wrap="square" rtlCol="0">
            <a:spAutoFit/>
          </a:bodyPr>
          <a:lstStyle/>
          <a:p>
            <a:r>
              <a:rPr lang="fr-FR" sz="1200" dirty="0"/>
              <a:t>Sur une place en ruine (Symbolisme ?), l’empereur s’avance pour assister au supplice. </a:t>
            </a:r>
          </a:p>
          <a:p>
            <a:r>
              <a:rPr lang="fr-FR" sz="1200" dirty="0"/>
              <a:t>Au premier plan, le supplice : un bourreau attise le feu d’un grand soufflet, pendant que l’autre ramène à la fourche les charbons sous le corps du martyr. A son côté, un bassin d’eau…inaccessible. Le supplicié tente de relever la tête. </a:t>
            </a:r>
          </a:p>
        </p:txBody>
      </p:sp>
    </p:spTree>
    <p:extLst>
      <p:ext uri="{BB962C8B-B14F-4D97-AF65-F5344CB8AC3E}">
        <p14:creationId xmlns:p14="http://schemas.microsoft.com/office/powerpoint/2010/main" val="21531783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AE343DC2-4D1A-2280-34C2-989CBB519806}"/>
              </a:ext>
            </a:extLst>
          </p:cNvPr>
          <p:cNvPicPr>
            <a:picLocks noChangeAspect="1"/>
          </p:cNvPicPr>
          <p:nvPr/>
        </p:nvPicPr>
        <p:blipFill>
          <a:blip r:embed="rId2"/>
          <a:stretch>
            <a:fillRect/>
          </a:stretch>
        </p:blipFill>
        <p:spPr>
          <a:xfrm>
            <a:off x="0" y="1512570"/>
            <a:ext cx="12192000" cy="3832860"/>
          </a:xfrm>
          <a:prstGeom prst="rect">
            <a:avLst/>
          </a:prstGeom>
        </p:spPr>
      </p:pic>
      <p:sp>
        <p:nvSpPr>
          <p:cNvPr id="3" name="ZoneTexte 2">
            <a:extLst>
              <a:ext uri="{FF2B5EF4-FFF2-40B4-BE49-F238E27FC236}">
                <a16:creationId xmlns:a16="http://schemas.microsoft.com/office/drawing/2014/main" id="{CFA35E00-1BB6-14C1-54E6-9999BC939708}"/>
              </a:ext>
            </a:extLst>
          </p:cNvPr>
          <p:cNvSpPr txBox="1"/>
          <p:nvPr/>
        </p:nvSpPr>
        <p:spPr>
          <a:xfrm>
            <a:off x="3672590" y="5636302"/>
            <a:ext cx="4661941" cy="369332"/>
          </a:xfrm>
          <a:prstGeom prst="rect">
            <a:avLst/>
          </a:prstGeom>
          <a:noFill/>
        </p:spPr>
        <p:txBody>
          <a:bodyPr wrap="square" rtlCol="0">
            <a:spAutoFit/>
          </a:bodyPr>
          <a:lstStyle/>
          <a:p>
            <a:pPr algn="ctr"/>
            <a:r>
              <a:rPr lang="fr-FR" b="1" dirty="0"/>
              <a:t>Vie de St </a:t>
            </a:r>
            <a:r>
              <a:rPr lang="fr-FR" b="1" dirty="0" err="1"/>
              <a:t>Etiene</a:t>
            </a:r>
            <a:r>
              <a:rPr lang="fr-FR" b="1" dirty="0"/>
              <a:t>.</a:t>
            </a:r>
          </a:p>
        </p:txBody>
      </p:sp>
    </p:spTree>
    <p:extLst>
      <p:ext uri="{BB962C8B-B14F-4D97-AF65-F5344CB8AC3E}">
        <p14:creationId xmlns:p14="http://schemas.microsoft.com/office/powerpoint/2010/main" val="8674457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E8FF8FD3-8E6D-E949-8436-8E310DEA613A}"/>
              </a:ext>
            </a:extLst>
          </p:cNvPr>
          <p:cNvPicPr>
            <a:picLocks noChangeAspect="1"/>
          </p:cNvPicPr>
          <p:nvPr/>
        </p:nvPicPr>
        <p:blipFill rotWithShape="1">
          <a:blip r:embed="rId2"/>
          <a:srcRect r="74615"/>
          <a:stretch/>
        </p:blipFill>
        <p:spPr>
          <a:xfrm>
            <a:off x="164123" y="75235"/>
            <a:ext cx="5401101" cy="6688979"/>
          </a:xfrm>
          <a:prstGeom prst="rect">
            <a:avLst/>
          </a:prstGeom>
        </p:spPr>
      </p:pic>
      <p:sp>
        <p:nvSpPr>
          <p:cNvPr id="3" name="ZoneTexte 2">
            <a:extLst>
              <a:ext uri="{FF2B5EF4-FFF2-40B4-BE49-F238E27FC236}">
                <a16:creationId xmlns:a16="http://schemas.microsoft.com/office/drawing/2014/main" id="{58F641C9-C7D4-624C-8D22-0459AF40E0BA}"/>
              </a:ext>
            </a:extLst>
          </p:cNvPr>
          <p:cNvSpPr txBox="1"/>
          <p:nvPr/>
        </p:nvSpPr>
        <p:spPr>
          <a:xfrm>
            <a:off x="5627077" y="2403231"/>
            <a:ext cx="6400800" cy="646331"/>
          </a:xfrm>
          <a:prstGeom prst="rect">
            <a:avLst/>
          </a:prstGeom>
          <a:noFill/>
        </p:spPr>
        <p:txBody>
          <a:bodyPr wrap="square" rtlCol="0">
            <a:spAutoFit/>
          </a:bodyPr>
          <a:lstStyle/>
          <a:p>
            <a:r>
              <a:rPr lang="fr-FR" sz="1200" dirty="0"/>
              <a:t>La scène est à Jérusalem. Scène des Actes. Suite à une plainte concernant le service des veuves, sept diacres sont choisis. Parmi eux, Etienne. Aube, dalmatique à l’étole richement ornée. IL est entouré par les apôtres qui viennent de la choisir, et qui lui présentent les veuves dont il est responsable.</a:t>
            </a:r>
          </a:p>
        </p:txBody>
      </p:sp>
    </p:spTree>
    <p:extLst>
      <p:ext uri="{BB962C8B-B14F-4D97-AF65-F5344CB8AC3E}">
        <p14:creationId xmlns:p14="http://schemas.microsoft.com/office/powerpoint/2010/main" val="42586118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488393A1-CEC0-C44E-92A6-4EAA9970D574}"/>
              </a:ext>
            </a:extLst>
          </p:cNvPr>
          <p:cNvPicPr>
            <a:picLocks noChangeAspect="1"/>
          </p:cNvPicPr>
          <p:nvPr/>
        </p:nvPicPr>
        <p:blipFill rotWithShape="1">
          <a:blip r:embed="rId2"/>
          <a:srcRect l="25192" r="50000"/>
          <a:stretch/>
        </p:blipFill>
        <p:spPr>
          <a:xfrm>
            <a:off x="260633" y="154968"/>
            <a:ext cx="5167152" cy="6548063"/>
          </a:xfrm>
          <a:prstGeom prst="rect">
            <a:avLst/>
          </a:prstGeom>
        </p:spPr>
      </p:pic>
      <p:sp>
        <p:nvSpPr>
          <p:cNvPr id="3" name="ZoneTexte 2">
            <a:extLst>
              <a:ext uri="{FF2B5EF4-FFF2-40B4-BE49-F238E27FC236}">
                <a16:creationId xmlns:a16="http://schemas.microsoft.com/office/drawing/2014/main" id="{C9B0B06C-55E0-3E45-BD95-0B66E1A8A619}"/>
              </a:ext>
            </a:extLst>
          </p:cNvPr>
          <p:cNvSpPr txBox="1"/>
          <p:nvPr/>
        </p:nvSpPr>
        <p:spPr>
          <a:xfrm>
            <a:off x="5591908" y="1008185"/>
            <a:ext cx="5861538" cy="1015663"/>
          </a:xfrm>
          <a:prstGeom prst="rect">
            <a:avLst/>
          </a:prstGeom>
          <a:noFill/>
        </p:spPr>
        <p:txBody>
          <a:bodyPr wrap="square" rtlCol="0">
            <a:spAutoFit/>
          </a:bodyPr>
          <a:lstStyle/>
          <a:p>
            <a:r>
              <a:rPr lang="fr-FR" sz="1200" dirty="0"/>
              <a:t>Etienne comparaît devant les docteurs. Des gardes suggèrent, déjà, son état d’arrestation. La scène qui dut se passer dans la salle du conseil est ici en plein air. Les juges, livre à la main, accusent Etienne d’avoir blasphémé contre Dieu et moïse. </a:t>
            </a:r>
          </a:p>
          <a:p>
            <a:r>
              <a:rPr lang="fr-FR" sz="1200" dirty="0"/>
              <a:t>Paysage vallonné ; on aperçoit un cerf, et, assis contre un rocher un berger ou un chasseur.</a:t>
            </a:r>
          </a:p>
          <a:p>
            <a:r>
              <a:rPr lang="fr-FR" sz="1200" dirty="0"/>
              <a:t>Paysage verdoyant.</a:t>
            </a:r>
          </a:p>
        </p:txBody>
      </p:sp>
    </p:spTree>
    <p:extLst>
      <p:ext uri="{BB962C8B-B14F-4D97-AF65-F5344CB8AC3E}">
        <p14:creationId xmlns:p14="http://schemas.microsoft.com/office/powerpoint/2010/main" val="26122977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8B4C0417-601A-964B-AC04-0EF0542B6D40}"/>
              </a:ext>
            </a:extLst>
          </p:cNvPr>
          <p:cNvPicPr>
            <a:picLocks noChangeAspect="1"/>
          </p:cNvPicPr>
          <p:nvPr/>
        </p:nvPicPr>
        <p:blipFill rotWithShape="1">
          <a:blip r:embed="rId2"/>
          <a:srcRect l="50673" r="25288"/>
          <a:stretch/>
        </p:blipFill>
        <p:spPr>
          <a:xfrm>
            <a:off x="316523" y="164416"/>
            <a:ext cx="4983742" cy="6517738"/>
          </a:xfrm>
          <a:prstGeom prst="rect">
            <a:avLst/>
          </a:prstGeom>
        </p:spPr>
      </p:pic>
      <p:sp>
        <p:nvSpPr>
          <p:cNvPr id="3" name="ZoneTexte 2">
            <a:extLst>
              <a:ext uri="{FF2B5EF4-FFF2-40B4-BE49-F238E27FC236}">
                <a16:creationId xmlns:a16="http://schemas.microsoft.com/office/drawing/2014/main" id="{8684537D-8DA0-4B44-B970-44A6097B20AA}"/>
              </a:ext>
            </a:extLst>
          </p:cNvPr>
          <p:cNvSpPr txBox="1"/>
          <p:nvPr/>
        </p:nvSpPr>
        <p:spPr>
          <a:xfrm>
            <a:off x="5474677" y="2157046"/>
            <a:ext cx="5943600" cy="1200329"/>
          </a:xfrm>
          <a:prstGeom prst="rect">
            <a:avLst/>
          </a:prstGeom>
          <a:noFill/>
        </p:spPr>
        <p:txBody>
          <a:bodyPr wrap="square" rtlCol="0">
            <a:spAutoFit/>
          </a:bodyPr>
          <a:lstStyle/>
          <a:p>
            <a:r>
              <a:rPr lang="fr-FR" sz="1200" dirty="0"/>
              <a:t>Martyre d’Etienne. A nouveau dans la nature, près de la porte Apollinaire par laquelle on faisait sortir les blasphémateurs. Deux bourreaux brandissent une pierre, tandis qu’un jeune homme en apporte un panier.</a:t>
            </a:r>
          </a:p>
          <a:p>
            <a:r>
              <a:rPr lang="fr-FR" sz="1200" dirty="0"/>
              <a:t>Sur la droite, St Paul, avec sur les genoux, les vêtements des exécuteurs.</a:t>
            </a:r>
          </a:p>
          <a:p>
            <a:r>
              <a:rPr lang="fr-FR" sz="1200" dirty="0"/>
              <a:t>Dans la paysage, arbres morts.</a:t>
            </a:r>
          </a:p>
          <a:p>
            <a:r>
              <a:rPr lang="fr-FR" sz="1200" dirty="0"/>
              <a:t>Au dessus du tableau, le Christ, qu’Etienne contemple.</a:t>
            </a:r>
          </a:p>
        </p:txBody>
      </p:sp>
      <p:pic>
        <p:nvPicPr>
          <p:cNvPr id="4" name="Image 3">
            <a:extLst>
              <a:ext uri="{FF2B5EF4-FFF2-40B4-BE49-F238E27FC236}">
                <a16:creationId xmlns:a16="http://schemas.microsoft.com/office/drawing/2014/main" id="{638365FC-11AF-3448-B3E9-19953E07BD48}"/>
              </a:ext>
            </a:extLst>
          </p:cNvPr>
          <p:cNvPicPr>
            <a:picLocks noChangeAspect="1"/>
          </p:cNvPicPr>
          <p:nvPr/>
        </p:nvPicPr>
        <p:blipFill rotWithShape="1">
          <a:blip r:embed="rId3"/>
          <a:srcRect l="50251" t="36938" r="23969" b="43959"/>
          <a:stretch/>
        </p:blipFill>
        <p:spPr>
          <a:xfrm>
            <a:off x="6096000" y="3886200"/>
            <a:ext cx="2596587" cy="2421538"/>
          </a:xfrm>
          <a:prstGeom prst="rect">
            <a:avLst/>
          </a:prstGeom>
        </p:spPr>
      </p:pic>
    </p:spTree>
    <p:extLst>
      <p:ext uri="{BB962C8B-B14F-4D97-AF65-F5344CB8AC3E}">
        <p14:creationId xmlns:p14="http://schemas.microsoft.com/office/powerpoint/2010/main" val="8537182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B661E207-DBAD-3045-B8D7-B56FD778D26A}"/>
              </a:ext>
            </a:extLst>
          </p:cNvPr>
          <p:cNvPicPr>
            <a:picLocks noChangeAspect="1"/>
          </p:cNvPicPr>
          <p:nvPr/>
        </p:nvPicPr>
        <p:blipFill rotWithShape="1">
          <a:blip r:embed="rId2"/>
          <a:srcRect l="75962"/>
          <a:stretch/>
        </p:blipFill>
        <p:spPr>
          <a:xfrm>
            <a:off x="293077" y="211015"/>
            <a:ext cx="4930182" cy="6447693"/>
          </a:xfrm>
          <a:prstGeom prst="rect">
            <a:avLst/>
          </a:prstGeom>
        </p:spPr>
      </p:pic>
      <p:sp>
        <p:nvSpPr>
          <p:cNvPr id="3" name="ZoneTexte 2">
            <a:extLst>
              <a:ext uri="{FF2B5EF4-FFF2-40B4-BE49-F238E27FC236}">
                <a16:creationId xmlns:a16="http://schemas.microsoft.com/office/drawing/2014/main" id="{772B4C71-7B5C-6E4F-ADD6-7D04358F4CB9}"/>
              </a:ext>
            </a:extLst>
          </p:cNvPr>
          <p:cNvSpPr txBox="1"/>
          <p:nvPr/>
        </p:nvSpPr>
        <p:spPr>
          <a:xfrm>
            <a:off x="5357813" y="2328862"/>
            <a:ext cx="6662737" cy="461665"/>
          </a:xfrm>
          <a:prstGeom prst="rect">
            <a:avLst/>
          </a:prstGeom>
          <a:noFill/>
        </p:spPr>
        <p:txBody>
          <a:bodyPr wrap="square" rtlCol="0">
            <a:spAutoFit/>
          </a:bodyPr>
          <a:lstStyle/>
          <a:p>
            <a:r>
              <a:rPr lang="fr-FR" sz="1200" dirty="0"/>
              <a:t>Réfections XIXème. Etienne mort, au milieu des pierres. Un juif (Gamaliel ?) vient recueillir son corps. L’âme du Saint est représentée au dessus du tableau.</a:t>
            </a:r>
          </a:p>
        </p:txBody>
      </p:sp>
    </p:spTree>
    <p:extLst>
      <p:ext uri="{BB962C8B-B14F-4D97-AF65-F5344CB8AC3E}">
        <p14:creationId xmlns:p14="http://schemas.microsoft.com/office/powerpoint/2010/main" val="35258471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17AB7B7-AC70-3170-D617-C174CD42344A}"/>
              </a:ext>
            </a:extLst>
          </p:cNvPr>
          <p:cNvPicPr>
            <a:picLocks noChangeAspect="1"/>
          </p:cNvPicPr>
          <p:nvPr/>
        </p:nvPicPr>
        <p:blipFill>
          <a:blip r:embed="rId2"/>
          <a:stretch>
            <a:fillRect/>
          </a:stretch>
        </p:blipFill>
        <p:spPr>
          <a:xfrm>
            <a:off x="0" y="0"/>
            <a:ext cx="9714706" cy="6680200"/>
          </a:xfrm>
          <a:prstGeom prst="rect">
            <a:avLst/>
          </a:prstGeom>
        </p:spPr>
      </p:pic>
      <p:sp>
        <p:nvSpPr>
          <p:cNvPr id="2" name="ZoneTexte 1">
            <a:extLst>
              <a:ext uri="{FF2B5EF4-FFF2-40B4-BE49-F238E27FC236}">
                <a16:creationId xmlns:a16="http://schemas.microsoft.com/office/drawing/2014/main" id="{AE91E247-BD05-2152-CC2C-342F4F802736}"/>
              </a:ext>
            </a:extLst>
          </p:cNvPr>
          <p:cNvSpPr txBox="1"/>
          <p:nvPr/>
        </p:nvSpPr>
        <p:spPr>
          <a:xfrm>
            <a:off x="9908498" y="1858780"/>
            <a:ext cx="2113613" cy="923330"/>
          </a:xfrm>
          <a:prstGeom prst="rect">
            <a:avLst/>
          </a:prstGeom>
          <a:noFill/>
        </p:spPr>
        <p:txBody>
          <a:bodyPr wrap="square" rtlCol="0">
            <a:spAutoFit/>
          </a:bodyPr>
          <a:lstStyle/>
          <a:p>
            <a:pPr algn="ctr"/>
            <a:r>
              <a:rPr lang="fr-FR" b="1" dirty="0"/>
              <a:t>Au tympan</a:t>
            </a:r>
          </a:p>
          <a:p>
            <a:pPr algn="ctr"/>
            <a:r>
              <a:rPr lang="fr-FR" b="1" dirty="0"/>
              <a:t>Instruments de la Passion.</a:t>
            </a:r>
          </a:p>
        </p:txBody>
      </p:sp>
    </p:spTree>
    <p:extLst>
      <p:ext uri="{BB962C8B-B14F-4D97-AF65-F5344CB8AC3E}">
        <p14:creationId xmlns:p14="http://schemas.microsoft.com/office/powerpoint/2010/main" val="314397089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9EDD0DA-92E7-DFFE-B662-2B11912DD28B}"/>
              </a:ext>
            </a:extLst>
          </p:cNvPr>
          <p:cNvPicPr>
            <a:picLocks noChangeAspect="1"/>
          </p:cNvPicPr>
          <p:nvPr/>
        </p:nvPicPr>
        <p:blipFill>
          <a:blip r:embed="rId2"/>
          <a:stretch>
            <a:fillRect/>
          </a:stretch>
        </p:blipFill>
        <p:spPr>
          <a:xfrm>
            <a:off x="1403408" y="0"/>
            <a:ext cx="7772400" cy="5679497"/>
          </a:xfrm>
          <a:prstGeom prst="rect">
            <a:avLst/>
          </a:prstGeom>
        </p:spPr>
      </p:pic>
      <p:sp>
        <p:nvSpPr>
          <p:cNvPr id="2" name="ZoneTexte 1">
            <a:extLst>
              <a:ext uri="{FF2B5EF4-FFF2-40B4-BE49-F238E27FC236}">
                <a16:creationId xmlns:a16="http://schemas.microsoft.com/office/drawing/2014/main" id="{8672D2D1-8240-34AA-0D58-C8873D423E3C}"/>
              </a:ext>
            </a:extLst>
          </p:cNvPr>
          <p:cNvSpPr txBox="1"/>
          <p:nvPr/>
        </p:nvSpPr>
        <p:spPr>
          <a:xfrm>
            <a:off x="9533744" y="1873770"/>
            <a:ext cx="2503358" cy="646331"/>
          </a:xfrm>
          <a:prstGeom prst="rect">
            <a:avLst/>
          </a:prstGeom>
          <a:noFill/>
        </p:spPr>
        <p:txBody>
          <a:bodyPr wrap="square" rtlCol="0">
            <a:spAutoFit/>
          </a:bodyPr>
          <a:lstStyle/>
          <a:p>
            <a:pPr algn="ctr"/>
            <a:r>
              <a:rPr lang="fr-FR" b="1" dirty="0"/>
              <a:t>Voile </a:t>
            </a:r>
          </a:p>
          <a:p>
            <a:pPr algn="ctr"/>
            <a:r>
              <a:rPr lang="fr-FR" b="1" dirty="0"/>
              <a:t>De Ste Véronique.</a:t>
            </a:r>
          </a:p>
        </p:txBody>
      </p:sp>
    </p:spTree>
    <p:extLst>
      <p:ext uri="{BB962C8B-B14F-4D97-AF65-F5344CB8AC3E}">
        <p14:creationId xmlns:p14="http://schemas.microsoft.com/office/powerpoint/2010/main" val="26849821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439D9FC-5763-8842-C1F1-205A679488E1}"/>
              </a:ext>
            </a:extLst>
          </p:cNvPr>
          <p:cNvPicPr>
            <a:picLocks noChangeAspect="1"/>
          </p:cNvPicPr>
          <p:nvPr/>
        </p:nvPicPr>
        <p:blipFill>
          <a:blip r:embed="rId2"/>
          <a:stretch>
            <a:fillRect/>
          </a:stretch>
        </p:blipFill>
        <p:spPr>
          <a:xfrm>
            <a:off x="1715054" y="0"/>
            <a:ext cx="7772400" cy="6083517"/>
          </a:xfrm>
          <a:prstGeom prst="rect">
            <a:avLst/>
          </a:prstGeom>
        </p:spPr>
      </p:pic>
      <p:sp>
        <p:nvSpPr>
          <p:cNvPr id="2" name="ZoneTexte 1">
            <a:extLst>
              <a:ext uri="{FF2B5EF4-FFF2-40B4-BE49-F238E27FC236}">
                <a16:creationId xmlns:a16="http://schemas.microsoft.com/office/drawing/2014/main" id="{26F99B2A-4E80-DDB1-0BB6-ACF8F0D3651D}"/>
              </a:ext>
            </a:extLst>
          </p:cNvPr>
          <p:cNvSpPr txBox="1"/>
          <p:nvPr/>
        </p:nvSpPr>
        <p:spPr>
          <a:xfrm>
            <a:off x="9728616" y="1858780"/>
            <a:ext cx="2338466" cy="2308324"/>
          </a:xfrm>
          <a:prstGeom prst="rect">
            <a:avLst/>
          </a:prstGeom>
          <a:noFill/>
        </p:spPr>
        <p:txBody>
          <a:bodyPr wrap="square" rtlCol="0">
            <a:spAutoFit/>
          </a:bodyPr>
          <a:lstStyle/>
          <a:p>
            <a:pPr algn="ctr"/>
            <a:r>
              <a:rPr lang="fr-FR" b="1" dirty="0"/>
              <a:t>Lance</a:t>
            </a:r>
          </a:p>
          <a:p>
            <a:pPr algn="ctr"/>
            <a:r>
              <a:rPr lang="fr-FR" b="1" dirty="0"/>
              <a:t>Eponge vinaigrée</a:t>
            </a:r>
          </a:p>
          <a:p>
            <a:pPr algn="ctr"/>
            <a:r>
              <a:rPr lang="fr-FR" b="1" dirty="0"/>
              <a:t>Bourse de Judas</a:t>
            </a:r>
          </a:p>
          <a:p>
            <a:pPr algn="ctr"/>
            <a:r>
              <a:rPr lang="fr-FR" b="1" dirty="0"/>
              <a:t>Tenailles.</a:t>
            </a:r>
          </a:p>
          <a:p>
            <a:pPr algn="ctr"/>
            <a:r>
              <a:rPr lang="fr-FR" b="1" dirty="0"/>
              <a:t>Dés, pour se partager la tunique.</a:t>
            </a:r>
          </a:p>
          <a:p>
            <a:pPr algn="ctr"/>
            <a:r>
              <a:rPr lang="fr-FR" b="1" dirty="0"/>
              <a:t>Couronne d’épines.</a:t>
            </a:r>
          </a:p>
          <a:p>
            <a:pPr algn="ctr"/>
            <a:r>
              <a:rPr lang="fr-FR" b="1" dirty="0"/>
              <a:t>Fouet.</a:t>
            </a:r>
          </a:p>
        </p:txBody>
      </p:sp>
    </p:spTree>
    <p:extLst>
      <p:ext uri="{BB962C8B-B14F-4D97-AF65-F5344CB8AC3E}">
        <p14:creationId xmlns:p14="http://schemas.microsoft.com/office/powerpoint/2010/main" val="35747899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1A1ED0B-578E-9B42-16B8-B0757C5F8A77}"/>
              </a:ext>
            </a:extLst>
          </p:cNvPr>
          <p:cNvPicPr>
            <a:picLocks noChangeAspect="1"/>
          </p:cNvPicPr>
          <p:nvPr/>
        </p:nvPicPr>
        <p:blipFill>
          <a:blip r:embed="rId2"/>
          <a:stretch>
            <a:fillRect/>
          </a:stretch>
        </p:blipFill>
        <p:spPr>
          <a:xfrm>
            <a:off x="2107978" y="0"/>
            <a:ext cx="7772400" cy="6682901"/>
          </a:xfrm>
          <a:prstGeom prst="rect">
            <a:avLst/>
          </a:prstGeom>
        </p:spPr>
      </p:pic>
      <p:sp>
        <p:nvSpPr>
          <p:cNvPr id="2" name="ZoneTexte 1">
            <a:extLst>
              <a:ext uri="{FF2B5EF4-FFF2-40B4-BE49-F238E27FC236}">
                <a16:creationId xmlns:a16="http://schemas.microsoft.com/office/drawing/2014/main" id="{1DCEDF76-CD02-31EB-E963-DA8AC0A28991}"/>
              </a:ext>
            </a:extLst>
          </p:cNvPr>
          <p:cNvSpPr txBox="1"/>
          <p:nvPr/>
        </p:nvSpPr>
        <p:spPr>
          <a:xfrm>
            <a:off x="10084022" y="1993692"/>
            <a:ext cx="2107978" cy="1754326"/>
          </a:xfrm>
          <a:prstGeom prst="rect">
            <a:avLst/>
          </a:prstGeom>
          <a:noFill/>
        </p:spPr>
        <p:txBody>
          <a:bodyPr wrap="square" rtlCol="0">
            <a:spAutoFit/>
          </a:bodyPr>
          <a:lstStyle/>
          <a:p>
            <a:pPr algn="ctr"/>
            <a:r>
              <a:rPr lang="fr-FR" b="1" dirty="0"/>
              <a:t>Aiguière et cuvette.</a:t>
            </a:r>
          </a:p>
          <a:p>
            <a:pPr algn="ctr"/>
            <a:r>
              <a:rPr lang="fr-FR" b="1" dirty="0"/>
              <a:t>(Lavement des pieds)</a:t>
            </a:r>
          </a:p>
          <a:p>
            <a:pPr algn="ctr"/>
            <a:r>
              <a:rPr lang="fr-FR" b="1" dirty="0"/>
              <a:t>Vase d’aromates.</a:t>
            </a:r>
          </a:p>
          <a:p>
            <a:pPr algn="ctr"/>
            <a:r>
              <a:rPr lang="fr-FR" b="1" dirty="0"/>
              <a:t>Coq de la trahison de Pierre.</a:t>
            </a:r>
          </a:p>
        </p:txBody>
      </p:sp>
    </p:spTree>
    <p:extLst>
      <p:ext uri="{BB962C8B-B14F-4D97-AF65-F5344CB8AC3E}">
        <p14:creationId xmlns:p14="http://schemas.microsoft.com/office/powerpoint/2010/main" val="15794921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C689221-DC09-22D7-8085-6082B83F6467}"/>
              </a:ext>
            </a:extLst>
          </p:cNvPr>
          <p:cNvPicPr>
            <a:picLocks noChangeAspect="1"/>
          </p:cNvPicPr>
          <p:nvPr/>
        </p:nvPicPr>
        <p:blipFill>
          <a:blip r:embed="rId2"/>
          <a:stretch>
            <a:fillRect/>
          </a:stretch>
        </p:blipFill>
        <p:spPr>
          <a:xfrm>
            <a:off x="3253333" y="0"/>
            <a:ext cx="5685334" cy="6858000"/>
          </a:xfrm>
          <a:prstGeom prst="rect">
            <a:avLst/>
          </a:prstGeom>
        </p:spPr>
      </p:pic>
      <p:sp>
        <p:nvSpPr>
          <p:cNvPr id="2" name="ZoneTexte 1">
            <a:extLst>
              <a:ext uri="{FF2B5EF4-FFF2-40B4-BE49-F238E27FC236}">
                <a16:creationId xmlns:a16="http://schemas.microsoft.com/office/drawing/2014/main" id="{36EF16F1-9082-4DA3-9044-7F4CFFDF5883}"/>
              </a:ext>
            </a:extLst>
          </p:cNvPr>
          <p:cNvSpPr txBox="1"/>
          <p:nvPr/>
        </p:nvSpPr>
        <p:spPr>
          <a:xfrm>
            <a:off x="9263921" y="1723869"/>
            <a:ext cx="2563318" cy="1200329"/>
          </a:xfrm>
          <a:prstGeom prst="rect">
            <a:avLst/>
          </a:prstGeom>
          <a:noFill/>
        </p:spPr>
        <p:txBody>
          <a:bodyPr wrap="square" rtlCol="0">
            <a:spAutoFit/>
          </a:bodyPr>
          <a:lstStyle/>
          <a:p>
            <a:pPr algn="ctr"/>
            <a:r>
              <a:rPr lang="fr-FR" b="1" dirty="0"/>
              <a:t>Grand </a:t>
            </a:r>
            <a:r>
              <a:rPr lang="fr-FR" b="1" dirty="0" err="1"/>
              <a:t>Housteau</a:t>
            </a:r>
            <a:endParaRPr lang="fr-FR" b="1" dirty="0"/>
          </a:p>
          <a:p>
            <a:pPr algn="ctr"/>
            <a:r>
              <a:rPr lang="fr-FR" b="1" dirty="0"/>
              <a:t>Façade occidentale.</a:t>
            </a:r>
          </a:p>
          <a:p>
            <a:pPr algn="ctr"/>
            <a:r>
              <a:rPr lang="fr-FR" b="1" dirty="0"/>
              <a:t>Annonciation entre Ursin et Etienne.</a:t>
            </a:r>
          </a:p>
        </p:txBody>
      </p:sp>
    </p:spTree>
    <p:extLst>
      <p:ext uri="{BB962C8B-B14F-4D97-AF65-F5344CB8AC3E}">
        <p14:creationId xmlns:p14="http://schemas.microsoft.com/office/powerpoint/2010/main" val="18884837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0B048C0E-39BA-5129-F02F-08A2E833C310}"/>
              </a:ext>
            </a:extLst>
          </p:cNvPr>
          <p:cNvPicPr>
            <a:picLocks noChangeAspect="1"/>
          </p:cNvPicPr>
          <p:nvPr/>
        </p:nvPicPr>
        <p:blipFill>
          <a:blip r:embed="rId2"/>
          <a:stretch>
            <a:fillRect/>
          </a:stretch>
        </p:blipFill>
        <p:spPr>
          <a:xfrm>
            <a:off x="4939103" y="0"/>
            <a:ext cx="2313793" cy="6858000"/>
          </a:xfrm>
          <a:prstGeom prst="rect">
            <a:avLst/>
          </a:prstGeom>
        </p:spPr>
      </p:pic>
      <p:sp>
        <p:nvSpPr>
          <p:cNvPr id="2" name="ZoneTexte 1">
            <a:extLst>
              <a:ext uri="{FF2B5EF4-FFF2-40B4-BE49-F238E27FC236}">
                <a16:creationId xmlns:a16="http://schemas.microsoft.com/office/drawing/2014/main" id="{FAAD98D8-B0D2-C143-C686-455E2A23C189}"/>
              </a:ext>
            </a:extLst>
          </p:cNvPr>
          <p:cNvSpPr txBox="1"/>
          <p:nvPr/>
        </p:nvSpPr>
        <p:spPr>
          <a:xfrm>
            <a:off x="7824866" y="2323475"/>
            <a:ext cx="3687580" cy="369332"/>
          </a:xfrm>
          <a:prstGeom prst="rect">
            <a:avLst/>
          </a:prstGeom>
          <a:noFill/>
        </p:spPr>
        <p:txBody>
          <a:bodyPr wrap="square" rtlCol="0">
            <a:spAutoFit/>
          </a:bodyPr>
          <a:lstStyle/>
          <a:p>
            <a:pPr algn="ctr"/>
            <a:r>
              <a:rPr lang="fr-FR" b="1" dirty="0"/>
              <a:t>St Etienne, présentant l’Eglise.</a:t>
            </a:r>
          </a:p>
        </p:txBody>
      </p:sp>
    </p:spTree>
    <p:extLst>
      <p:ext uri="{BB962C8B-B14F-4D97-AF65-F5344CB8AC3E}">
        <p14:creationId xmlns:p14="http://schemas.microsoft.com/office/powerpoint/2010/main" val="38941528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582CE58-D066-AD06-2418-65811F276ABE}"/>
              </a:ext>
            </a:extLst>
          </p:cNvPr>
          <p:cNvPicPr>
            <a:picLocks noChangeAspect="1"/>
          </p:cNvPicPr>
          <p:nvPr/>
        </p:nvPicPr>
        <p:blipFill>
          <a:blip r:embed="rId2"/>
          <a:stretch>
            <a:fillRect/>
          </a:stretch>
        </p:blipFill>
        <p:spPr>
          <a:xfrm>
            <a:off x="3756395" y="0"/>
            <a:ext cx="4679210" cy="6858000"/>
          </a:xfrm>
          <a:prstGeom prst="rect">
            <a:avLst/>
          </a:prstGeom>
        </p:spPr>
      </p:pic>
      <p:sp>
        <p:nvSpPr>
          <p:cNvPr id="2" name="ZoneTexte 1">
            <a:extLst>
              <a:ext uri="{FF2B5EF4-FFF2-40B4-BE49-F238E27FC236}">
                <a16:creationId xmlns:a16="http://schemas.microsoft.com/office/drawing/2014/main" id="{72439D77-B7B8-4BEF-2CCC-671E9EC7C26D}"/>
              </a:ext>
            </a:extLst>
          </p:cNvPr>
          <p:cNvSpPr txBox="1"/>
          <p:nvPr/>
        </p:nvSpPr>
        <p:spPr>
          <a:xfrm>
            <a:off x="8589364" y="2608289"/>
            <a:ext cx="3357797" cy="1200329"/>
          </a:xfrm>
          <a:prstGeom prst="rect">
            <a:avLst/>
          </a:prstGeom>
          <a:noFill/>
        </p:spPr>
        <p:txBody>
          <a:bodyPr wrap="square" rtlCol="0">
            <a:spAutoFit/>
          </a:bodyPr>
          <a:lstStyle/>
          <a:p>
            <a:pPr algn="ctr"/>
            <a:r>
              <a:rPr lang="fr-FR" b="1" dirty="0"/>
              <a:t>Un représentation d’Etienne présentant l’Eglise à Marie se trouve au dernier niveau des verrières du chœur.</a:t>
            </a:r>
          </a:p>
        </p:txBody>
      </p:sp>
    </p:spTree>
    <p:extLst>
      <p:ext uri="{BB962C8B-B14F-4D97-AF65-F5344CB8AC3E}">
        <p14:creationId xmlns:p14="http://schemas.microsoft.com/office/powerpoint/2010/main" val="138772506"/>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TotalTime>
  <Words>2086</Words>
  <Application>Microsoft Macintosh PowerPoint</Application>
  <PresentationFormat>Grand écran</PresentationFormat>
  <Paragraphs>101</Paragraphs>
  <Slides>64</Slides>
  <Notes>4</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64</vt:i4>
      </vt:variant>
    </vt:vector>
  </HeadingPairs>
  <TitlesOfParts>
    <vt:vector size="70" baseType="lpstr">
      <vt:lpstr>Arial</vt:lpstr>
      <vt:lpstr>Arya</vt:lpstr>
      <vt:lpstr>Calibri</vt:lpstr>
      <vt:lpstr>Calibri Light</vt:lpstr>
      <vt:lpstr>Wingdings</vt: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Claude Berruer</dc:creator>
  <cp:lastModifiedBy>Claude Berruer</cp:lastModifiedBy>
  <cp:revision>19</cp:revision>
  <dcterms:created xsi:type="dcterms:W3CDTF">2026-09-12T16:07:09Z</dcterms:created>
  <dcterms:modified xsi:type="dcterms:W3CDTF">2026-10-13T13:57:06Z</dcterms:modified>
</cp:coreProperties>
</file>